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09"/>
  </p:notesMasterIdLst>
  <p:handoutMasterIdLst>
    <p:handoutMasterId r:id="rId110"/>
  </p:handoutMasterIdLst>
  <p:sldIdLst>
    <p:sldId id="332" r:id="rId3"/>
    <p:sldId id="337" r:id="rId4"/>
    <p:sldId id="354" r:id="rId5"/>
    <p:sldId id="351" r:id="rId6"/>
    <p:sldId id="357" r:id="rId7"/>
    <p:sldId id="358" r:id="rId8"/>
    <p:sldId id="360" r:id="rId9"/>
    <p:sldId id="361" r:id="rId10"/>
    <p:sldId id="364" r:id="rId11"/>
    <p:sldId id="370" r:id="rId12"/>
    <p:sldId id="371" r:id="rId13"/>
    <p:sldId id="366" r:id="rId14"/>
    <p:sldId id="488" r:id="rId15"/>
    <p:sldId id="367" r:id="rId16"/>
    <p:sldId id="333" r:id="rId17"/>
    <p:sldId id="373" r:id="rId18"/>
    <p:sldId id="374" r:id="rId19"/>
    <p:sldId id="376" r:id="rId20"/>
    <p:sldId id="338" r:id="rId21"/>
    <p:sldId id="339" r:id="rId22"/>
    <p:sldId id="340" r:id="rId23"/>
    <p:sldId id="341" r:id="rId24"/>
    <p:sldId id="342" r:id="rId25"/>
    <p:sldId id="377" r:id="rId26"/>
    <p:sldId id="378" r:id="rId27"/>
    <p:sldId id="343" r:id="rId28"/>
    <p:sldId id="379" r:id="rId29"/>
    <p:sldId id="460" r:id="rId30"/>
    <p:sldId id="386" r:id="rId31"/>
    <p:sldId id="457" r:id="rId32"/>
    <p:sldId id="458" r:id="rId33"/>
    <p:sldId id="387" r:id="rId34"/>
    <p:sldId id="388" r:id="rId35"/>
    <p:sldId id="389" r:id="rId36"/>
    <p:sldId id="390"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2" r:id="rId58"/>
    <p:sldId id="413" r:id="rId59"/>
    <p:sldId id="477" r:id="rId60"/>
    <p:sldId id="416" r:id="rId61"/>
    <p:sldId id="415" r:id="rId62"/>
    <p:sldId id="414" r:id="rId63"/>
    <p:sldId id="461" r:id="rId64"/>
    <p:sldId id="478" r:id="rId65"/>
    <p:sldId id="464" r:id="rId66"/>
    <p:sldId id="465" r:id="rId67"/>
    <p:sldId id="466" r:id="rId68"/>
    <p:sldId id="467" r:id="rId69"/>
    <p:sldId id="468" r:id="rId70"/>
    <p:sldId id="469" r:id="rId71"/>
    <p:sldId id="470" r:id="rId72"/>
    <p:sldId id="471" r:id="rId73"/>
    <p:sldId id="472" r:id="rId74"/>
    <p:sldId id="473" r:id="rId75"/>
    <p:sldId id="474" r:id="rId76"/>
    <p:sldId id="475" r:id="rId77"/>
    <p:sldId id="476" r:id="rId78"/>
    <p:sldId id="462" r:id="rId79"/>
    <p:sldId id="417" r:id="rId80"/>
    <p:sldId id="418" r:id="rId81"/>
    <p:sldId id="419" r:id="rId82"/>
    <p:sldId id="420" r:id="rId83"/>
    <p:sldId id="427" r:id="rId84"/>
    <p:sldId id="429" r:id="rId85"/>
    <p:sldId id="431" r:id="rId86"/>
    <p:sldId id="432" r:id="rId87"/>
    <p:sldId id="433" r:id="rId88"/>
    <p:sldId id="434" r:id="rId89"/>
    <p:sldId id="480" r:id="rId90"/>
    <p:sldId id="438" r:id="rId91"/>
    <p:sldId id="439" r:id="rId92"/>
    <p:sldId id="441" r:id="rId93"/>
    <p:sldId id="442" r:id="rId94"/>
    <p:sldId id="443" r:id="rId95"/>
    <p:sldId id="446" r:id="rId96"/>
    <p:sldId id="447" r:id="rId97"/>
    <p:sldId id="448" r:id="rId98"/>
    <p:sldId id="449" r:id="rId99"/>
    <p:sldId id="479" r:id="rId100"/>
    <p:sldId id="481" r:id="rId101"/>
    <p:sldId id="482" r:id="rId102"/>
    <p:sldId id="483" r:id="rId103"/>
    <p:sldId id="484" r:id="rId104"/>
    <p:sldId id="485" r:id="rId105"/>
    <p:sldId id="486" r:id="rId106"/>
    <p:sldId id="487" r:id="rId107"/>
    <p:sldId id="450" r:id="rId108"/>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66"/>
    <a:srgbClr val="3366CC"/>
    <a:srgbClr val="003399"/>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6" autoAdjust="0"/>
    <p:restoredTop sz="96723" autoAdjust="0"/>
  </p:normalViewPr>
  <p:slideViewPr>
    <p:cSldViewPr>
      <p:cViewPr varScale="1">
        <p:scale>
          <a:sx n="67" d="100"/>
          <a:sy n="67" d="100"/>
        </p:scale>
        <p:origin x="-1236"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pPr/>
              <a:t>10/26/2018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924300" cy="468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371600"/>
            <a:ext cx="3924300" cy="468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80464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371600"/>
            <a:ext cx="8001000" cy="4683125"/>
          </a:xfrm>
        </p:spPr>
        <p:txBody>
          <a:bodyPr/>
          <a:lstStyle/>
          <a:p>
            <a:endParaRPr lang="zh-CN" altLang="en-US"/>
          </a:p>
        </p:txBody>
      </p:sp>
    </p:spTree>
    <p:extLst>
      <p:ext uri="{BB962C8B-B14F-4D97-AF65-F5344CB8AC3E}">
        <p14:creationId xmlns:p14="http://schemas.microsoft.com/office/powerpoint/2010/main" val="160356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1952"/>
            <a:ext cx="9144000" cy="355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63445"/>
            <a:ext cx="678508" cy="678508"/>
          </a:xfrm>
          <a:prstGeom prst="rect">
            <a:avLst/>
          </a:prstGeom>
        </p:spPr>
      </p:pic>
      <p:sp>
        <p:nvSpPr>
          <p:cNvPr id="7" name="Rectangle 5"/>
          <p:cNvSpPr txBox="1">
            <a:spLocks noChangeArrowheads="1"/>
          </p:cNvSpPr>
          <p:nvPr/>
        </p:nvSpPr>
        <p:spPr bwMode="auto">
          <a:xfrm>
            <a:off x="1447800" y="4724400"/>
            <a:ext cx="640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CC3300"/>
              </a:buClr>
              <a:buFont typeface="Wingdings 2" pitchFamily="18" charset="2"/>
              <a:buNone/>
              <a:tabLst>
                <a:tab pos="1524000" algn="l"/>
              </a:tabLst>
              <a:defRPr kumimoji="1" sz="3200" b="1">
                <a:solidFill>
                  <a:schemeClr val="tx1"/>
                </a:solidFill>
                <a:latin typeface="+mn-lt"/>
                <a:ea typeface="+mn-ea"/>
                <a:cs typeface="+mn-cs"/>
              </a:defRPr>
            </a:lvl1pPr>
            <a:lvl2pPr marL="714375" indent="-265113" algn="l" rtl="0" eaLnBrk="0" fontAlgn="base" hangingPunct="0">
              <a:spcBef>
                <a:spcPct val="20000"/>
              </a:spcBef>
              <a:spcAft>
                <a:spcPct val="0"/>
              </a:spcAft>
              <a:buClr>
                <a:srgbClr val="339933"/>
              </a:buClr>
              <a:buSzPct val="80000"/>
              <a:buFont typeface="Wingdings" panose="05000000000000000000" pitchFamily="2" charset="2"/>
              <a:buChar char="u"/>
              <a:tabLst>
                <a:tab pos="1524000" algn="l"/>
              </a:tabLst>
              <a:defRPr kumimoji="1" sz="2800" b="1">
                <a:solidFill>
                  <a:schemeClr val="tx1"/>
                </a:solidFill>
                <a:latin typeface="+mn-lt"/>
                <a:ea typeface="华文新魏" pitchFamily="2" charset="-122"/>
              </a:defRPr>
            </a:lvl2pPr>
            <a:lvl3pPr marL="1166813" indent="-273050" algn="l" rtl="0" eaLnBrk="0" fontAlgn="base" hangingPunct="0">
              <a:spcBef>
                <a:spcPct val="20000"/>
              </a:spcBef>
              <a:spcAft>
                <a:spcPct val="0"/>
              </a:spcAft>
              <a:buClr>
                <a:srgbClr val="800080"/>
              </a:buClr>
              <a:buSzPct val="90000"/>
              <a:buFont typeface="Wingdings" panose="05000000000000000000" pitchFamily="2" charset="2"/>
              <a:buChar char="v"/>
              <a:tabLst>
                <a:tab pos="1524000" algn="l"/>
              </a:tabLst>
              <a:defRPr kumimoji="1" sz="2400" b="1">
                <a:solidFill>
                  <a:schemeClr val="tx1"/>
                </a:solidFill>
                <a:latin typeface="+mn-lt"/>
                <a:ea typeface="华文中宋" pitchFamily="2" charset="-122"/>
              </a:defRPr>
            </a:lvl3pPr>
            <a:lvl4pPr marL="1611313" indent="-265113" algn="l" rtl="0" eaLnBrk="0" fontAlgn="base" hangingPunct="0">
              <a:spcBef>
                <a:spcPct val="20000"/>
              </a:spcBef>
              <a:spcAft>
                <a:spcPct val="0"/>
              </a:spcAft>
              <a:buSzPct val="90000"/>
              <a:buFont typeface="Wingdings 2" panose="05020102010507070707" pitchFamily="18" charset="2"/>
              <a:buChar char="°"/>
              <a:tabLst>
                <a:tab pos="1524000" algn="l"/>
              </a:tabLst>
              <a:defRPr kumimoji="1" sz="2000" b="1">
                <a:solidFill>
                  <a:schemeClr val="tx1"/>
                </a:solidFill>
                <a:latin typeface="+mn-lt"/>
                <a:ea typeface="隶书" pitchFamily="49" charset="-122"/>
              </a:defRPr>
            </a:lvl4pPr>
            <a:lvl5pPr marL="3768725" indent="-508000" algn="l" rtl="0" eaLnBrk="0" fontAlgn="base" hangingPunct="0">
              <a:spcBef>
                <a:spcPct val="20000"/>
              </a:spcBef>
              <a:spcAft>
                <a:spcPct val="0"/>
              </a:spcAft>
              <a:buChar char="»"/>
              <a:tabLst>
                <a:tab pos="1524000" algn="l"/>
              </a:tabLst>
              <a:defRPr kumimoji="1" sz="2000" b="1">
                <a:solidFill>
                  <a:schemeClr val="tx1"/>
                </a:solidFill>
                <a:latin typeface="+mn-lt"/>
                <a:ea typeface="隶书" pitchFamily="49" charset="-122"/>
              </a:defRPr>
            </a:lvl5pPr>
            <a:lvl6pPr marL="4225925" indent="-508000" algn="l" rtl="0" eaLnBrk="1" fontAlgn="base" hangingPunct="1">
              <a:spcBef>
                <a:spcPct val="20000"/>
              </a:spcBef>
              <a:spcAft>
                <a:spcPct val="0"/>
              </a:spcAft>
              <a:tabLst>
                <a:tab pos="1524000" algn="l"/>
              </a:tabLst>
              <a:defRPr kumimoji="1" sz="2000" b="1">
                <a:solidFill>
                  <a:schemeClr val="tx1"/>
                </a:solidFill>
                <a:latin typeface="+mn-lt"/>
                <a:ea typeface="隶书" pitchFamily="49" charset="-122"/>
              </a:defRPr>
            </a:lvl6pPr>
            <a:lvl7pPr marL="4683125" indent="-508000" algn="l" rtl="0" eaLnBrk="1" fontAlgn="base" hangingPunct="1">
              <a:spcBef>
                <a:spcPct val="20000"/>
              </a:spcBef>
              <a:spcAft>
                <a:spcPct val="0"/>
              </a:spcAft>
              <a:tabLst>
                <a:tab pos="1524000" algn="l"/>
              </a:tabLst>
              <a:defRPr kumimoji="1" sz="2000" b="1">
                <a:solidFill>
                  <a:schemeClr val="tx1"/>
                </a:solidFill>
                <a:latin typeface="+mn-lt"/>
                <a:ea typeface="隶书" pitchFamily="49" charset="-122"/>
              </a:defRPr>
            </a:lvl7pPr>
            <a:lvl8pPr marL="5140325" indent="-508000" algn="l" rtl="0" eaLnBrk="1" fontAlgn="base" hangingPunct="1">
              <a:spcBef>
                <a:spcPct val="20000"/>
              </a:spcBef>
              <a:spcAft>
                <a:spcPct val="0"/>
              </a:spcAft>
              <a:tabLst>
                <a:tab pos="1524000" algn="l"/>
              </a:tabLst>
              <a:defRPr kumimoji="1" sz="2000" b="1">
                <a:solidFill>
                  <a:schemeClr val="tx1"/>
                </a:solidFill>
                <a:latin typeface="+mn-lt"/>
                <a:ea typeface="隶书" pitchFamily="49" charset="-122"/>
              </a:defRPr>
            </a:lvl8pPr>
            <a:lvl9pPr marL="5597525" indent="-508000" algn="l" rtl="0" eaLnBrk="1" fontAlgn="base" hangingPunct="1">
              <a:spcBef>
                <a:spcPct val="20000"/>
              </a:spcBef>
              <a:spcAft>
                <a:spcPct val="0"/>
              </a:spcAft>
              <a:tabLst>
                <a:tab pos="1524000" algn="l"/>
              </a:tabLst>
              <a:defRPr kumimoji="1" sz="2000" b="1">
                <a:solidFill>
                  <a:schemeClr val="tx1"/>
                </a:solidFill>
                <a:latin typeface="+mn-lt"/>
                <a:ea typeface="隶书" pitchFamily="49" charset="-122"/>
              </a:defRPr>
            </a:lvl9pPr>
          </a:lstStyle>
          <a:p>
            <a:pPr lvl="0" eaLnBrk="1" hangingPunct="1">
              <a:defRPr/>
            </a:pPr>
            <a:r>
              <a:rPr lang="zh-CN" altLang="en-US" kern="0" dirty="0" smtClean="0">
                <a:solidFill>
                  <a:srgbClr val="333399"/>
                </a:solidFill>
                <a:effectLst>
                  <a:outerShdw blurRad="38100" dist="38100" dir="2700000" algn="tl">
                    <a:srgbClr val="000000">
                      <a:alpha val="43137"/>
                    </a:srgbClr>
                  </a:outerShdw>
                </a:effectLst>
                <a:latin typeface="华文行楷" pitchFamily="2" charset="-122"/>
                <a:ea typeface="华文行楷" pitchFamily="2" charset="-122"/>
              </a:rPr>
              <a:t>实验一</a:t>
            </a:r>
            <a:endParaRPr lang="en-US" altLang="zh-CN" kern="0" dirty="0" smtClean="0">
              <a:solidFill>
                <a:srgbClr val="333399"/>
              </a:solidFill>
              <a:effectLst>
                <a:outerShdw blurRad="38100" dist="38100" dir="2700000" algn="tl">
                  <a:srgbClr val="000000">
                    <a:alpha val="43137"/>
                  </a:srgbClr>
                </a:outerShdw>
              </a:effectLst>
              <a:latin typeface="Times New Roman"/>
              <a:ea typeface="华文新魏" pitchFamily="2" charset="-122"/>
            </a:endParaRPr>
          </a:p>
          <a:p>
            <a:pPr lvl="0" eaLnBrk="1" hangingPunct="1">
              <a:defRPr/>
            </a:pPr>
            <a:r>
              <a:rPr lang="en-US" altLang="zh-CN" kern="0" dirty="0" smtClean="0">
                <a:solidFill>
                  <a:srgbClr val="333399"/>
                </a:solidFill>
                <a:effectLst>
                  <a:outerShdw blurRad="38100" dist="38100" dir="2700000" algn="tl">
                    <a:srgbClr val="000000">
                      <a:alpha val="43137"/>
                    </a:srgbClr>
                  </a:outerShdw>
                </a:effectLst>
                <a:latin typeface="Times New Roman"/>
                <a:ea typeface="华文新魏" pitchFamily="2" charset="-122"/>
              </a:rPr>
              <a:t>LINUX</a:t>
            </a:r>
            <a:r>
              <a:rPr lang="zh-CN" altLang="en-US" kern="0" dirty="0">
                <a:solidFill>
                  <a:srgbClr val="333399"/>
                </a:solidFill>
                <a:effectLst>
                  <a:outerShdw blurRad="38100" dist="38100" dir="2700000" algn="tl">
                    <a:srgbClr val="000000">
                      <a:alpha val="43137"/>
                    </a:srgbClr>
                  </a:outerShdw>
                </a:effectLst>
                <a:latin typeface="Times New Roman"/>
                <a:ea typeface="华文新魏" pitchFamily="2" charset="-122"/>
              </a:rPr>
              <a:t>环境和</a:t>
            </a:r>
            <a:r>
              <a:rPr lang="en-US" altLang="zh-CN" kern="0" dirty="0">
                <a:solidFill>
                  <a:srgbClr val="333399"/>
                </a:solidFill>
                <a:effectLst>
                  <a:outerShdw blurRad="38100" dist="38100" dir="2700000" algn="tl">
                    <a:srgbClr val="000000">
                      <a:alpha val="43137"/>
                    </a:srgbClr>
                  </a:outerShdw>
                </a:effectLst>
                <a:latin typeface="Times New Roman"/>
                <a:ea typeface="华文新魏" pitchFamily="2" charset="-122"/>
              </a:rPr>
              <a:t>GCC</a:t>
            </a:r>
            <a:r>
              <a:rPr lang="zh-CN" altLang="en-US" kern="0" dirty="0">
                <a:solidFill>
                  <a:srgbClr val="333399"/>
                </a:solidFill>
                <a:effectLst>
                  <a:outerShdw blurRad="38100" dist="38100" dir="2700000" algn="tl">
                    <a:srgbClr val="000000">
                      <a:alpha val="43137"/>
                    </a:srgbClr>
                  </a:outerShdw>
                </a:effectLst>
                <a:latin typeface="Times New Roman"/>
                <a:ea typeface="华文新魏" pitchFamily="2" charset="-122"/>
              </a:rPr>
              <a:t>工具链</a:t>
            </a:r>
          </a:p>
          <a:p>
            <a:pPr marL="0" marR="0" lvl="0" indent="0" algn="ctr" defTabSz="914400" rtl="0" eaLnBrk="1" fontAlgn="base" latinLnBrk="0" hangingPunct="1">
              <a:lnSpc>
                <a:spcPct val="100000"/>
              </a:lnSpc>
              <a:spcBef>
                <a:spcPct val="20000"/>
              </a:spcBef>
              <a:spcAft>
                <a:spcPct val="0"/>
              </a:spcAft>
              <a:buClr>
                <a:srgbClr val="CC3300"/>
              </a:buClr>
              <a:buSzTx/>
              <a:buFont typeface="Wingdings 2" pitchFamily="18" charset="2"/>
              <a:buNone/>
              <a:tabLst>
                <a:tab pos="1524000" algn="l"/>
              </a:tabLst>
              <a:defRPr/>
            </a:pPr>
            <a:endParaRPr kumimoji="1" lang="zh-CN" altLang="en-US"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Times New Roman"/>
              <a:ea typeface="华文新魏" pitchFamily="2" charset="-122"/>
              <a:cs typeface="+mn-cs"/>
            </a:endParaRPr>
          </a:p>
        </p:txBody>
      </p:sp>
    </p:spTree>
    <p:extLst>
      <p:ext uri="{BB962C8B-B14F-4D97-AF65-F5344CB8AC3E}">
        <p14:creationId xmlns:p14="http://schemas.microsoft.com/office/powerpoint/2010/main" val="40425174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dirty="0">
                <a:latin typeface="Segoe Light"/>
                <a:cs typeface="Arial" panose="020B0604020202020204" pitchFamily="34" charset="0"/>
              </a:rPr>
              <a:t>Linux</a:t>
            </a:r>
            <a:r>
              <a:rPr lang="zh-CN" altLang="en-US" dirty="0">
                <a:latin typeface="Segoe Light"/>
                <a:cs typeface="Arial" panose="020B0604020202020204" pitchFamily="34" charset="0"/>
              </a:rPr>
              <a:t>简介</a:t>
            </a:r>
            <a:r>
              <a:rPr lang="en-US" altLang="zh-CN" dirty="0">
                <a:latin typeface="Segoe Light"/>
                <a:cs typeface="Arial" panose="020B0604020202020204" pitchFamily="34" charset="0"/>
              </a:rPr>
              <a:t>-</a:t>
            </a:r>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发型</a:t>
            </a:r>
            <a:r>
              <a:rPr lang="zh-CN" altLang="en-US" sz="4000" dirty="0" smtClean="0">
                <a:solidFill>
                  <a:srgbClr val="000099"/>
                </a:solidFill>
                <a:latin typeface="Segoe Light"/>
                <a:cs typeface="Arial" panose="020B0604020202020204" pitchFamily="34" charset="0"/>
              </a:rPr>
              <a:t>版举例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90800"/>
            <a:ext cx="5943600"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509588" y="2027238"/>
            <a:ext cx="8229600" cy="56356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ctr" anchorCtr="0" compatLnSpc="1">
            <a:prstTxWarp prst="textNoShape">
              <a:avLst/>
            </a:prstTxWarp>
          </a:bodyPr>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en-US" altLang="zh-CN" sz="3200" kern="0" smtClean="0">
                <a:solidFill>
                  <a:srgbClr val="000099"/>
                </a:solidFill>
                <a:latin typeface="Segoe Light"/>
                <a:cs typeface="Arial" panose="020B0604020202020204" pitchFamily="34" charset="0"/>
              </a:rPr>
              <a:t>Ubuntu</a:t>
            </a:r>
            <a:endParaRPr lang="zh-CN" altLang="en-US" sz="3200" kern="0" dirty="0">
              <a:solidFill>
                <a:srgbClr val="000099"/>
              </a:solidFill>
              <a:latin typeface="Segoe Light"/>
              <a:cs typeface="Arial" panose="020B0604020202020204" pitchFamily="34" charset="0"/>
            </a:endParaRPr>
          </a:p>
        </p:txBody>
      </p:sp>
    </p:spTree>
    <p:custDataLst>
      <p:tags r:id="rId1"/>
    </p:custDataLst>
    <p:extLst>
      <p:ext uri="{BB962C8B-B14F-4D97-AF65-F5344CB8AC3E}">
        <p14:creationId xmlns:p14="http://schemas.microsoft.com/office/powerpoint/2010/main" val="307539041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152697"/>
            <a:ext cx="8763000" cy="4813292"/>
          </a:xfrm>
          <a:prstGeom prst="rect">
            <a:avLst/>
          </a:prstGeom>
        </p:spPr>
        <p:txBody>
          <a:bodyPr wrap="square" lIns="72823" tIns="36411" rIns="72823" bIns="36411">
            <a:spAutoFit/>
          </a:bodyPr>
          <a:lstStyle/>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-x </a:t>
            </a:r>
            <a:r>
              <a:rPr lang="en-US" altLang="zh-CN" sz="2200" dirty="0" err="1">
                <a:latin typeface="宋体" pitchFamily="2" charset="-122"/>
                <a:ea typeface="宋体" pitchFamily="2" charset="-122"/>
              </a:rPr>
              <a:t>obj</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以某种分类信息的形式把目标文件的数据组成输出；</a:t>
            </a:r>
            <a:r>
              <a:rPr lang="en-US" altLang="zh-CN" sz="2200" dirty="0">
                <a:latin typeface="宋体" pitchFamily="2" charset="-122"/>
                <a:ea typeface="宋体" pitchFamily="2" charset="-122"/>
              </a:rPr>
              <a:t>&lt;</a:t>
            </a:r>
            <a:r>
              <a:rPr lang="zh-CN" altLang="en-US" sz="2200" dirty="0">
                <a:latin typeface="宋体" pitchFamily="2" charset="-122"/>
                <a:ea typeface="宋体" pitchFamily="2" charset="-122"/>
              </a:rPr>
              <a:t>可查到该文件的的所有动态库</a:t>
            </a:r>
            <a:r>
              <a:rPr lang="en-US" altLang="zh-CN" sz="2200" dirty="0">
                <a:latin typeface="宋体" pitchFamily="2" charset="-122"/>
                <a:ea typeface="宋体" pitchFamily="2" charset="-122"/>
              </a:rPr>
              <a:t>&gt;</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-t </a:t>
            </a:r>
            <a:r>
              <a:rPr lang="en-US" altLang="zh-CN" sz="2200" dirty="0" err="1">
                <a:latin typeface="宋体" pitchFamily="2" charset="-122"/>
                <a:ea typeface="宋体" pitchFamily="2" charset="-122"/>
              </a:rPr>
              <a:t>obj</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输出目标文件的符号表（）</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-h </a:t>
            </a:r>
            <a:r>
              <a:rPr lang="en-US" altLang="zh-CN" sz="2200" dirty="0" err="1">
                <a:latin typeface="宋体" pitchFamily="2" charset="-122"/>
                <a:ea typeface="宋体" pitchFamily="2" charset="-122"/>
              </a:rPr>
              <a:t>obj</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输出目标文件的所有段概括（）</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-j ./text/.data -S </a:t>
            </a:r>
            <a:r>
              <a:rPr lang="en-US" altLang="zh-CN" sz="2200" dirty="0" err="1">
                <a:latin typeface="宋体" pitchFamily="2" charset="-122"/>
                <a:ea typeface="宋体" pitchFamily="2" charset="-122"/>
              </a:rPr>
              <a:t>obj</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输出指定段的信息（反汇编源代码）</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-S </a:t>
            </a:r>
            <a:r>
              <a:rPr lang="en-US" altLang="zh-CN" sz="2200" dirty="0" err="1">
                <a:latin typeface="宋体" pitchFamily="2" charset="-122"/>
                <a:ea typeface="宋体" pitchFamily="2" charset="-122"/>
              </a:rPr>
              <a:t>obj</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输出目标文件的符号表（）  当</a:t>
            </a:r>
            <a:r>
              <a:rPr lang="en-US" altLang="zh-CN" sz="2200" dirty="0" err="1">
                <a:latin typeface="宋体" pitchFamily="2" charset="-122"/>
                <a:ea typeface="宋体" pitchFamily="2" charset="-122"/>
              </a:rPr>
              <a:t>gcc</a:t>
            </a:r>
            <a:r>
              <a:rPr lang="en-US" altLang="zh-CN" sz="2200" dirty="0">
                <a:latin typeface="宋体" pitchFamily="2" charset="-122"/>
                <a:ea typeface="宋体" pitchFamily="2" charset="-122"/>
              </a:rPr>
              <a:t> -g</a:t>
            </a:r>
            <a:r>
              <a:rPr lang="zh-CN" altLang="en-US" sz="2200" dirty="0">
                <a:latin typeface="宋体" pitchFamily="2" charset="-122"/>
                <a:ea typeface="宋体" pitchFamily="2" charset="-122"/>
              </a:rPr>
              <a:t>时打印更明显</a:t>
            </a:r>
          </a:p>
          <a:p>
            <a:pPr algn="l"/>
            <a:endParaRPr lang="en-US" altLang="zh-CN" sz="2200" dirty="0" smtClean="0">
              <a:latin typeface="宋体" pitchFamily="2" charset="-122"/>
              <a:ea typeface="宋体" pitchFamily="2" charset="-122"/>
            </a:endParaRPr>
          </a:p>
          <a:p>
            <a:pPr algn="l"/>
            <a:r>
              <a:rPr lang="en-US" altLang="zh-CN" sz="2200" dirty="0" err="1" smtClean="0">
                <a:latin typeface="宋体" pitchFamily="2" charset="-122"/>
                <a:ea typeface="宋体" pitchFamily="2" charset="-122"/>
              </a:rPr>
              <a:t>objdump</a:t>
            </a:r>
            <a:r>
              <a:rPr lang="en-US" altLang="zh-CN" sz="2200" dirty="0" smtClean="0">
                <a:latin typeface="宋体" pitchFamily="2" charset="-122"/>
                <a:ea typeface="宋体" pitchFamily="2" charset="-122"/>
              </a:rPr>
              <a:t> </a:t>
            </a:r>
            <a:r>
              <a:rPr lang="en-US" altLang="zh-CN" sz="2200" dirty="0">
                <a:latin typeface="宋体" pitchFamily="2" charset="-122"/>
                <a:ea typeface="宋体" pitchFamily="2" charset="-122"/>
              </a:rPr>
              <a:t>-j .text -</a:t>
            </a:r>
            <a:r>
              <a:rPr lang="en-US" altLang="zh-CN" sz="2200" dirty="0" err="1">
                <a:latin typeface="宋体" pitchFamily="2" charset="-122"/>
                <a:ea typeface="宋体" pitchFamily="2" charset="-122"/>
              </a:rPr>
              <a:t>Sl</a:t>
            </a:r>
            <a:r>
              <a:rPr lang="en-US" altLang="zh-CN" sz="2200" dirty="0">
                <a:latin typeface="宋体" pitchFamily="2" charset="-122"/>
                <a:ea typeface="宋体" pitchFamily="2" charset="-122"/>
              </a:rPr>
              <a:t> stack1 | more</a:t>
            </a:r>
          </a:p>
          <a:p>
            <a:pPr algn="l"/>
            <a:r>
              <a:rPr lang="en-US" altLang="zh-CN" sz="2200" dirty="0">
                <a:latin typeface="宋体" pitchFamily="2" charset="-122"/>
                <a:ea typeface="宋体" pitchFamily="2" charset="-122"/>
              </a:rPr>
              <a:t>-S </a:t>
            </a:r>
            <a:r>
              <a:rPr lang="zh-CN" altLang="en-US" sz="2200" dirty="0">
                <a:latin typeface="宋体" pitchFamily="2" charset="-122"/>
                <a:ea typeface="宋体" pitchFamily="2" charset="-122"/>
              </a:rPr>
              <a:t>尽可能反汇编出源代码，尤其当编译的时候指定了</a:t>
            </a:r>
            <a:r>
              <a:rPr lang="en-US" altLang="zh-CN" sz="2200" dirty="0">
                <a:latin typeface="宋体" pitchFamily="2" charset="-122"/>
                <a:ea typeface="宋体" pitchFamily="2" charset="-122"/>
              </a:rPr>
              <a:t>-g</a:t>
            </a:r>
            <a:r>
              <a:rPr lang="zh-CN" altLang="en-US" sz="2200" dirty="0">
                <a:latin typeface="宋体" pitchFamily="2" charset="-122"/>
                <a:ea typeface="宋体" pitchFamily="2" charset="-122"/>
              </a:rPr>
              <a:t>这种调试参数时</a:t>
            </a:r>
            <a:r>
              <a:rPr lang="zh-CN" altLang="en-US" sz="2200" dirty="0" smtClean="0">
                <a:latin typeface="宋体" pitchFamily="2" charset="-122"/>
                <a:ea typeface="宋体" pitchFamily="2" charset="-122"/>
              </a:rPr>
              <a:t>，效果</a:t>
            </a:r>
            <a:r>
              <a:rPr lang="zh-CN" altLang="en-US" sz="2200" dirty="0">
                <a:latin typeface="宋体" pitchFamily="2" charset="-122"/>
                <a:ea typeface="宋体" pitchFamily="2" charset="-122"/>
              </a:rPr>
              <a:t>比较明显。隐含了</a:t>
            </a:r>
            <a:r>
              <a:rPr lang="en-US" altLang="zh-CN" sz="2200" dirty="0">
                <a:latin typeface="宋体" pitchFamily="2" charset="-122"/>
                <a:ea typeface="宋体" pitchFamily="2" charset="-122"/>
              </a:rPr>
              <a:t>-d</a:t>
            </a:r>
            <a:r>
              <a:rPr lang="zh-CN" altLang="en-US" sz="2200" dirty="0">
                <a:latin typeface="宋体" pitchFamily="2" charset="-122"/>
                <a:ea typeface="宋体" pitchFamily="2" charset="-122"/>
              </a:rPr>
              <a:t>参数。</a:t>
            </a:r>
          </a:p>
          <a:p>
            <a:pPr algn="l"/>
            <a:r>
              <a:rPr lang="en-US" altLang="zh-CN" sz="2200" dirty="0">
                <a:latin typeface="宋体" pitchFamily="2" charset="-122"/>
                <a:ea typeface="宋体" pitchFamily="2" charset="-122"/>
              </a:rPr>
              <a:t>-l </a:t>
            </a:r>
            <a:r>
              <a:rPr lang="zh-CN" altLang="en-US" sz="2200" dirty="0">
                <a:latin typeface="宋体" pitchFamily="2" charset="-122"/>
                <a:ea typeface="宋体" pitchFamily="2" charset="-122"/>
              </a:rPr>
              <a:t>用文件名和行号标注相应的目标代码，仅仅和</a:t>
            </a:r>
            <a:r>
              <a:rPr lang="en-US" altLang="zh-CN" sz="2200" dirty="0">
                <a:latin typeface="宋体" pitchFamily="2" charset="-122"/>
                <a:ea typeface="宋体" pitchFamily="2" charset="-122"/>
              </a:rPr>
              <a:t>-d</a:t>
            </a:r>
            <a:r>
              <a:rPr lang="zh-CN" altLang="en-US" sz="2200" dirty="0">
                <a:latin typeface="宋体" pitchFamily="2" charset="-122"/>
                <a:ea typeface="宋体" pitchFamily="2" charset="-122"/>
              </a:rPr>
              <a:t>、</a:t>
            </a:r>
            <a:r>
              <a:rPr lang="en-US" altLang="zh-CN" sz="2200" dirty="0">
                <a:latin typeface="宋体" pitchFamily="2" charset="-122"/>
                <a:ea typeface="宋体" pitchFamily="2" charset="-122"/>
              </a:rPr>
              <a:t>-D</a:t>
            </a:r>
            <a:r>
              <a:rPr lang="zh-CN" altLang="en-US" sz="2200" dirty="0">
                <a:latin typeface="宋体" pitchFamily="2" charset="-122"/>
                <a:ea typeface="宋体" pitchFamily="2" charset="-122"/>
              </a:rPr>
              <a:t>或者</a:t>
            </a:r>
            <a:r>
              <a:rPr lang="en-US" altLang="zh-CN" sz="2200" dirty="0">
                <a:latin typeface="宋体" pitchFamily="2" charset="-122"/>
                <a:ea typeface="宋体" pitchFamily="2" charset="-122"/>
              </a:rPr>
              <a:t>-r</a:t>
            </a:r>
            <a:r>
              <a:rPr lang="zh-CN" altLang="en-US" sz="2200" dirty="0">
                <a:latin typeface="宋体" pitchFamily="2" charset="-122"/>
                <a:ea typeface="宋体" pitchFamily="2" charset="-122"/>
              </a:rPr>
              <a:t>一起</a:t>
            </a:r>
            <a:r>
              <a:rPr lang="zh-CN" altLang="en-US" sz="2200" dirty="0" smtClean="0">
                <a:latin typeface="宋体" pitchFamily="2" charset="-122"/>
                <a:ea typeface="宋体" pitchFamily="2" charset="-122"/>
              </a:rPr>
              <a:t>使用使用</a:t>
            </a:r>
            <a:r>
              <a:rPr lang="en-US" altLang="zh-CN" sz="2200" dirty="0">
                <a:latin typeface="宋体" pitchFamily="2" charset="-122"/>
                <a:ea typeface="宋体" pitchFamily="2" charset="-122"/>
              </a:rPr>
              <a:t>-</a:t>
            </a:r>
            <a:r>
              <a:rPr lang="en-US" altLang="zh-CN" sz="2200" dirty="0" err="1">
                <a:latin typeface="宋体" pitchFamily="2" charset="-122"/>
                <a:ea typeface="宋体" pitchFamily="2" charset="-122"/>
              </a:rPr>
              <a:t>ld</a:t>
            </a:r>
            <a:r>
              <a:rPr lang="zh-CN" altLang="en-US" sz="2200" dirty="0">
                <a:latin typeface="宋体" pitchFamily="2" charset="-122"/>
                <a:ea typeface="宋体" pitchFamily="2" charset="-122"/>
              </a:rPr>
              <a:t>和使用</a:t>
            </a:r>
            <a:r>
              <a:rPr lang="en-US" altLang="zh-CN" sz="2200" dirty="0">
                <a:latin typeface="宋体" pitchFamily="2" charset="-122"/>
                <a:ea typeface="宋体" pitchFamily="2" charset="-122"/>
              </a:rPr>
              <a:t>-d</a:t>
            </a:r>
            <a:r>
              <a:rPr lang="zh-CN" altLang="en-US" sz="2200" dirty="0">
                <a:latin typeface="宋体" pitchFamily="2" charset="-122"/>
                <a:ea typeface="宋体" pitchFamily="2" charset="-122"/>
              </a:rPr>
              <a:t>的区别不是很大，在源码级调试的时候有用，要求</a:t>
            </a:r>
          </a:p>
          <a:p>
            <a:pPr algn="l"/>
            <a:r>
              <a:rPr lang="zh-CN" altLang="en-US" sz="2200" dirty="0">
                <a:latin typeface="宋体" pitchFamily="2" charset="-122"/>
                <a:ea typeface="宋体" pitchFamily="2" charset="-122"/>
              </a:rPr>
              <a:t>  编译时使用了</a:t>
            </a:r>
            <a:r>
              <a:rPr lang="en-US" altLang="zh-CN" sz="2200" dirty="0">
                <a:latin typeface="宋体" pitchFamily="2" charset="-122"/>
                <a:ea typeface="宋体" pitchFamily="2" charset="-122"/>
              </a:rPr>
              <a:t>-g</a:t>
            </a:r>
            <a:r>
              <a:rPr lang="zh-CN" altLang="en-US" sz="2200" dirty="0">
                <a:latin typeface="宋体" pitchFamily="2" charset="-122"/>
                <a:ea typeface="宋体" pitchFamily="2" charset="-122"/>
              </a:rPr>
              <a:t>之类的调试编译选项。</a:t>
            </a:r>
          </a:p>
          <a:p>
            <a:pPr algn="l"/>
            <a:r>
              <a:rPr lang="en-US" altLang="zh-CN" sz="2200" dirty="0">
                <a:latin typeface="宋体" pitchFamily="2" charset="-122"/>
                <a:ea typeface="宋体" pitchFamily="2" charset="-122"/>
              </a:rPr>
              <a:t>-j name </a:t>
            </a:r>
            <a:r>
              <a:rPr lang="zh-CN" altLang="en-US" sz="2200" dirty="0">
                <a:latin typeface="宋体" pitchFamily="2" charset="-122"/>
                <a:ea typeface="宋体" pitchFamily="2" charset="-122"/>
              </a:rPr>
              <a:t>仅仅显示指定</a:t>
            </a:r>
            <a:r>
              <a:rPr lang="en-US" altLang="zh-CN" sz="2200" dirty="0">
                <a:latin typeface="宋体" pitchFamily="2" charset="-122"/>
                <a:ea typeface="宋体" pitchFamily="2" charset="-122"/>
              </a:rPr>
              <a:t>section</a:t>
            </a:r>
            <a:r>
              <a:rPr lang="zh-CN" altLang="en-US" sz="2200" dirty="0">
                <a:latin typeface="宋体" pitchFamily="2" charset="-122"/>
                <a:ea typeface="宋体" pitchFamily="2" charset="-122"/>
              </a:rPr>
              <a:t>的信息</a:t>
            </a:r>
          </a:p>
        </p:txBody>
      </p:sp>
      <p:sp>
        <p:nvSpPr>
          <p:cNvPr id="3" name="TextBox 2"/>
          <p:cNvSpPr txBox="1"/>
          <p:nvPr/>
        </p:nvSpPr>
        <p:spPr>
          <a:xfrm>
            <a:off x="680368" y="299774"/>
            <a:ext cx="4120232"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反汇编命令</a:t>
            </a:r>
            <a:endParaRPr lang="en-US" altLang="zh-CN" sz="3200" dirty="0">
              <a:latin typeface="+mj-ea"/>
              <a:ea typeface="+mj-ea"/>
            </a:endParaRPr>
          </a:p>
        </p:txBody>
      </p:sp>
    </p:spTree>
    <p:extLst>
      <p:ext uri="{BB962C8B-B14F-4D97-AF65-F5344CB8AC3E}">
        <p14:creationId xmlns:p14="http://schemas.microsoft.com/office/powerpoint/2010/main" val="312483220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2779" y="1196193"/>
            <a:ext cx="7424824" cy="5244179"/>
          </a:xfrm>
          <a:prstGeom prst="rect">
            <a:avLst/>
          </a:prstGeom>
        </p:spPr>
        <p:txBody>
          <a:bodyPr wrap="square" lIns="72823" tIns="36411" rIns="72823" bIns="36411">
            <a:spAutoFit/>
          </a:bodyPr>
          <a:lstStyle/>
          <a:p>
            <a:pPr algn="l"/>
            <a:r>
              <a:rPr lang="zh-CN" altLang="en-US" sz="2400" b="1" dirty="0">
                <a:latin typeface="宋体" pitchFamily="2" charset="-122"/>
                <a:ea typeface="宋体" pitchFamily="2" charset="-122"/>
              </a:rPr>
              <a:t>如何使用</a:t>
            </a:r>
            <a:r>
              <a:rPr lang="en-US" altLang="zh-CN" sz="2400" b="1" dirty="0" err="1">
                <a:latin typeface="宋体" pitchFamily="2" charset="-122"/>
                <a:ea typeface="宋体" pitchFamily="2" charset="-122"/>
              </a:rPr>
              <a:t>linux</a:t>
            </a:r>
            <a:r>
              <a:rPr lang="zh-CN" altLang="en-US" sz="2400" b="1" dirty="0">
                <a:latin typeface="宋体" pitchFamily="2" charset="-122"/>
                <a:ea typeface="宋体" pitchFamily="2" charset="-122"/>
              </a:rPr>
              <a:t>下</a:t>
            </a:r>
            <a:r>
              <a:rPr lang="en-US" altLang="zh-CN" sz="2400" b="1" dirty="0" err="1">
                <a:latin typeface="宋体" pitchFamily="2" charset="-122"/>
                <a:ea typeface="宋体" pitchFamily="2" charset="-122"/>
              </a:rPr>
              <a:t>objdump</a:t>
            </a:r>
            <a:r>
              <a:rPr lang="zh-CN" altLang="en-US" sz="2400" b="1" dirty="0">
                <a:latin typeface="宋体" pitchFamily="2" charset="-122"/>
                <a:ea typeface="宋体" pitchFamily="2" charset="-122"/>
              </a:rPr>
              <a:t>命令对任意一个二进制文件进行反汇编？</a:t>
            </a:r>
            <a:endParaRPr lang="en-US" altLang="zh-CN" sz="2400" b="1" dirty="0">
              <a:latin typeface="宋体" pitchFamily="2" charset="-122"/>
              <a:ea typeface="宋体" pitchFamily="2" charset="-122"/>
            </a:endParaRPr>
          </a:p>
          <a:p>
            <a:pPr algn="l"/>
            <a:endParaRPr lang="zh-CN" altLang="en-US" sz="2400" dirty="0">
              <a:latin typeface="宋体" pitchFamily="2" charset="-122"/>
              <a:ea typeface="宋体" pitchFamily="2" charset="-122"/>
            </a:endParaRPr>
          </a:p>
          <a:p>
            <a:pPr algn="l"/>
            <a:r>
              <a:rPr lang="zh-CN" altLang="en-US" sz="2400" dirty="0">
                <a:latin typeface="宋体" pitchFamily="2" charset="-122"/>
                <a:ea typeface="宋体" pitchFamily="2" charset="-122"/>
              </a:rPr>
              <a:t>可以使用如下命令：</a:t>
            </a:r>
          </a:p>
          <a:p>
            <a:pPr algn="l"/>
            <a:r>
              <a:rPr lang="en-US" altLang="zh-CN" sz="2400" b="1" dirty="0" err="1">
                <a:latin typeface="宋体" pitchFamily="2" charset="-122"/>
                <a:ea typeface="宋体" pitchFamily="2" charset="-122"/>
              </a:rPr>
              <a:t>objdump</a:t>
            </a:r>
            <a:r>
              <a:rPr lang="en-US" altLang="zh-CN" sz="2400" b="1" dirty="0">
                <a:latin typeface="宋体" pitchFamily="2" charset="-122"/>
                <a:ea typeface="宋体" pitchFamily="2" charset="-122"/>
              </a:rPr>
              <a:t> -D -b binary -m i386 </a:t>
            </a:r>
            <a:r>
              <a:rPr lang="en-US" altLang="zh-CN" sz="2400" b="1" dirty="0" err="1">
                <a:latin typeface="宋体" pitchFamily="2" charset="-122"/>
                <a:ea typeface="宋体" pitchFamily="2" charset="-122"/>
              </a:rPr>
              <a:t>a.bin</a:t>
            </a:r>
            <a:endParaRPr lang="en-US" altLang="zh-CN" sz="2400" b="1" dirty="0">
              <a:latin typeface="宋体" pitchFamily="2" charset="-122"/>
              <a:ea typeface="宋体" pitchFamily="2" charset="-122"/>
            </a:endParaRPr>
          </a:p>
          <a:p>
            <a:pPr algn="l"/>
            <a:endParaRPr lang="en-US" altLang="zh-CN" sz="2400" dirty="0">
              <a:latin typeface="宋体" pitchFamily="2" charset="-122"/>
              <a:ea typeface="宋体" pitchFamily="2" charset="-122"/>
            </a:endParaRPr>
          </a:p>
          <a:p>
            <a:pPr algn="l"/>
            <a:r>
              <a:rPr lang="en-US" altLang="zh-CN" sz="2400" dirty="0">
                <a:latin typeface="宋体" pitchFamily="2" charset="-122"/>
                <a:ea typeface="宋体" pitchFamily="2" charset="-122"/>
              </a:rPr>
              <a:t>-D</a:t>
            </a:r>
            <a:r>
              <a:rPr lang="zh-CN" altLang="en-US" sz="2400" dirty="0">
                <a:latin typeface="宋体" pitchFamily="2" charset="-122"/>
                <a:ea typeface="宋体" pitchFamily="2" charset="-122"/>
              </a:rPr>
              <a:t>表示对全部文件进行反汇编，</a:t>
            </a:r>
            <a:r>
              <a:rPr lang="en-US" altLang="zh-CN" sz="2400" dirty="0">
                <a:latin typeface="宋体" pitchFamily="2" charset="-122"/>
                <a:ea typeface="宋体" pitchFamily="2" charset="-122"/>
              </a:rPr>
              <a:t>-b</a:t>
            </a:r>
            <a:r>
              <a:rPr lang="zh-CN" altLang="en-US" sz="2400" dirty="0">
                <a:latin typeface="宋体" pitchFamily="2" charset="-122"/>
                <a:ea typeface="宋体" pitchFamily="2" charset="-122"/>
              </a:rPr>
              <a:t>表示二进制，</a:t>
            </a:r>
            <a:r>
              <a:rPr lang="en-US" altLang="zh-CN" sz="2400" dirty="0">
                <a:latin typeface="宋体" pitchFamily="2" charset="-122"/>
                <a:ea typeface="宋体" pitchFamily="2" charset="-122"/>
              </a:rPr>
              <a:t>-m</a:t>
            </a:r>
            <a:r>
              <a:rPr lang="zh-CN" altLang="en-US" sz="2400" dirty="0">
                <a:latin typeface="宋体" pitchFamily="2" charset="-122"/>
                <a:ea typeface="宋体" pitchFamily="2" charset="-122"/>
              </a:rPr>
              <a:t>表示指令集架构，</a:t>
            </a:r>
            <a:r>
              <a:rPr lang="en-US" altLang="zh-CN" sz="2400" dirty="0" err="1">
                <a:latin typeface="宋体" pitchFamily="2" charset="-122"/>
                <a:ea typeface="宋体" pitchFamily="2" charset="-122"/>
              </a:rPr>
              <a:t>a.bin</a:t>
            </a:r>
            <a:r>
              <a:rPr lang="zh-CN" altLang="en-US" sz="2400" dirty="0">
                <a:latin typeface="宋体" pitchFamily="2" charset="-122"/>
                <a:ea typeface="宋体" pitchFamily="2" charset="-122"/>
              </a:rPr>
              <a:t>就是我们要反汇编的二进制文件</a:t>
            </a:r>
          </a:p>
          <a:p>
            <a:pPr algn="l"/>
            <a:r>
              <a:rPr lang="en-US" altLang="zh-CN" sz="2400" dirty="0" err="1">
                <a:latin typeface="宋体" pitchFamily="2" charset="-122"/>
                <a:ea typeface="宋体" pitchFamily="2" charset="-122"/>
              </a:rPr>
              <a:t>objdump</a:t>
            </a:r>
            <a:r>
              <a:rPr lang="en-US" altLang="zh-CN" sz="2400" dirty="0">
                <a:latin typeface="宋体" pitchFamily="2" charset="-122"/>
                <a:ea typeface="宋体" pitchFamily="2" charset="-122"/>
              </a:rPr>
              <a:t> -m</a:t>
            </a:r>
            <a:r>
              <a:rPr lang="zh-CN" altLang="en-US" sz="2400" dirty="0">
                <a:latin typeface="宋体" pitchFamily="2" charset="-122"/>
                <a:ea typeface="宋体" pitchFamily="2" charset="-122"/>
              </a:rPr>
              <a:t>可以查看更多支持的指令集架构，如</a:t>
            </a:r>
            <a:r>
              <a:rPr lang="en-US" altLang="zh-CN" sz="2400" dirty="0">
                <a:latin typeface="宋体" pitchFamily="2" charset="-122"/>
                <a:ea typeface="宋体" pitchFamily="2" charset="-122"/>
              </a:rPr>
              <a:t>i386:x86-64</a:t>
            </a:r>
            <a:r>
              <a:rPr lang="zh-CN" altLang="en-US" sz="2400" dirty="0">
                <a:latin typeface="宋体" pitchFamily="2" charset="-122"/>
                <a:ea typeface="宋体" pitchFamily="2" charset="-122"/>
              </a:rPr>
              <a:t>，</a:t>
            </a:r>
            <a:r>
              <a:rPr lang="en-US" altLang="zh-CN" sz="2400" dirty="0">
                <a:latin typeface="宋体" pitchFamily="2" charset="-122"/>
                <a:ea typeface="宋体" pitchFamily="2" charset="-122"/>
              </a:rPr>
              <a:t>i8086</a:t>
            </a:r>
            <a:r>
              <a:rPr lang="zh-CN" altLang="en-US" sz="2400" dirty="0">
                <a:latin typeface="宋体" pitchFamily="2" charset="-122"/>
                <a:ea typeface="宋体" pitchFamily="2" charset="-122"/>
              </a:rPr>
              <a:t>等</a:t>
            </a:r>
          </a:p>
          <a:p>
            <a:pPr algn="l"/>
            <a:r>
              <a:rPr lang="zh-CN" altLang="en-US" sz="2400" dirty="0">
                <a:latin typeface="宋体" pitchFamily="2" charset="-122"/>
                <a:ea typeface="宋体" pitchFamily="2" charset="-122"/>
              </a:rPr>
              <a:t>另外上面的所有</a:t>
            </a:r>
            <a:r>
              <a:rPr lang="en-US" altLang="zh-CN" sz="2400" dirty="0" err="1">
                <a:latin typeface="宋体" pitchFamily="2" charset="-122"/>
                <a:ea typeface="宋体" pitchFamily="2" charset="-122"/>
              </a:rPr>
              <a:t>objdump</a:t>
            </a:r>
            <a:r>
              <a:rPr lang="zh-CN" altLang="en-US" sz="2400" dirty="0">
                <a:latin typeface="宋体" pitchFamily="2" charset="-122"/>
                <a:ea typeface="宋体" pitchFamily="2" charset="-122"/>
              </a:rPr>
              <a:t>命令的参数同样适用于</a:t>
            </a:r>
            <a:r>
              <a:rPr lang="en-US" altLang="zh-CN" sz="2400" dirty="0">
                <a:latin typeface="宋体" pitchFamily="2" charset="-122"/>
                <a:ea typeface="宋体" pitchFamily="2" charset="-122"/>
              </a:rPr>
              <a:t>arm-</a:t>
            </a:r>
            <a:r>
              <a:rPr lang="en-US" altLang="zh-CN" sz="2400" dirty="0" err="1">
                <a:latin typeface="宋体" pitchFamily="2" charset="-122"/>
                <a:ea typeface="宋体" pitchFamily="2" charset="-122"/>
              </a:rPr>
              <a:t>linux</a:t>
            </a:r>
            <a:r>
              <a:rPr lang="en-US" altLang="zh-CN" sz="2400" dirty="0">
                <a:latin typeface="宋体" pitchFamily="2" charset="-122"/>
                <a:ea typeface="宋体" pitchFamily="2" charset="-122"/>
              </a:rPr>
              <a:t>-</a:t>
            </a:r>
            <a:r>
              <a:rPr lang="en-US" altLang="zh-CN" sz="2400" dirty="0" err="1">
                <a:latin typeface="宋体" pitchFamily="2" charset="-122"/>
                <a:ea typeface="宋体" pitchFamily="2" charset="-122"/>
              </a:rPr>
              <a:t>objdump</a:t>
            </a:r>
            <a:r>
              <a:rPr lang="zh-CN" altLang="en-US" sz="2400" dirty="0">
                <a:latin typeface="宋体" pitchFamily="2" charset="-122"/>
                <a:ea typeface="宋体" pitchFamily="2" charset="-122"/>
              </a:rPr>
              <a:t>。</a:t>
            </a:r>
          </a:p>
          <a:p>
            <a:pPr algn="l"/>
            <a:r>
              <a:rPr lang="zh-CN" altLang="en-US" sz="2400" dirty="0">
                <a:latin typeface="宋体" pitchFamily="2" charset="-122"/>
                <a:ea typeface="宋体" pitchFamily="2" charset="-122"/>
              </a:rPr>
              <a:t>同时我们也可以指定</a:t>
            </a:r>
            <a:r>
              <a:rPr lang="en-US" altLang="zh-CN" sz="2400" dirty="0">
                <a:latin typeface="宋体" pitchFamily="2" charset="-122"/>
                <a:ea typeface="宋体" pitchFamily="2" charset="-122"/>
              </a:rPr>
              <a:t>big-endian</a:t>
            </a:r>
            <a:r>
              <a:rPr lang="zh-CN" altLang="en-US" sz="2400" dirty="0">
                <a:latin typeface="宋体" pitchFamily="2" charset="-122"/>
                <a:ea typeface="宋体" pitchFamily="2" charset="-122"/>
              </a:rPr>
              <a:t>或</a:t>
            </a:r>
            <a:r>
              <a:rPr lang="en-US" altLang="zh-CN" sz="2400" dirty="0">
                <a:latin typeface="宋体" pitchFamily="2" charset="-122"/>
                <a:ea typeface="宋体" pitchFamily="2" charset="-122"/>
              </a:rPr>
              <a:t>little-endian</a:t>
            </a:r>
            <a:r>
              <a:rPr lang="zh-CN" altLang="en-US" sz="2400" dirty="0">
                <a:latin typeface="宋体" pitchFamily="2" charset="-122"/>
                <a:ea typeface="宋体" pitchFamily="2" charset="-122"/>
              </a:rPr>
              <a:t>（</a:t>
            </a:r>
            <a:r>
              <a:rPr lang="en-US" altLang="zh-CN" sz="2400" dirty="0">
                <a:latin typeface="宋体" pitchFamily="2" charset="-122"/>
                <a:ea typeface="宋体" pitchFamily="2" charset="-122"/>
              </a:rPr>
              <a:t>-EB</a:t>
            </a:r>
            <a:r>
              <a:rPr lang="zh-CN" altLang="en-US" sz="2400" dirty="0">
                <a:latin typeface="宋体" pitchFamily="2" charset="-122"/>
                <a:ea typeface="宋体" pitchFamily="2" charset="-122"/>
              </a:rPr>
              <a:t>或</a:t>
            </a:r>
            <a:r>
              <a:rPr lang="en-US" altLang="zh-CN" sz="2400" dirty="0">
                <a:latin typeface="宋体" pitchFamily="2" charset="-122"/>
                <a:ea typeface="宋体" pitchFamily="2" charset="-122"/>
              </a:rPr>
              <a:t>-EL</a:t>
            </a:r>
            <a:r>
              <a:rPr lang="zh-CN" altLang="en-US" sz="2400" dirty="0">
                <a:latin typeface="宋体" pitchFamily="2" charset="-122"/>
                <a:ea typeface="宋体" pitchFamily="2" charset="-122"/>
              </a:rPr>
              <a:t>），我们可以指定从某一个位置开始反汇编等。</a:t>
            </a:r>
          </a:p>
        </p:txBody>
      </p:sp>
      <p:sp>
        <p:nvSpPr>
          <p:cNvPr id="3" name="TextBox 2"/>
          <p:cNvSpPr txBox="1"/>
          <p:nvPr/>
        </p:nvSpPr>
        <p:spPr>
          <a:xfrm>
            <a:off x="680368" y="299774"/>
            <a:ext cx="5187032" cy="565976"/>
          </a:xfrm>
          <a:prstGeom prst="rect">
            <a:avLst/>
          </a:prstGeom>
          <a:noFill/>
        </p:spPr>
        <p:txBody>
          <a:bodyPr wrap="square" lIns="72823" tIns="36411" rIns="72823" bIns="36411" rtlCol="0">
            <a:spAutoFit/>
          </a:bodyPr>
          <a:lstStyle/>
          <a:p>
            <a:r>
              <a:rPr lang="zh-CN" altLang="en-US" sz="3200" dirty="0">
                <a:latin typeface="+mj-ea"/>
                <a:ea typeface="+mj-ea"/>
              </a:rPr>
              <a:t>对二进制文件进行反汇编</a:t>
            </a:r>
            <a:endParaRPr lang="en-US" altLang="zh-CN" sz="3200" dirty="0">
              <a:latin typeface="+mj-ea"/>
              <a:ea typeface="+mj-ea"/>
            </a:endParaRPr>
          </a:p>
        </p:txBody>
      </p:sp>
    </p:spTree>
    <p:extLst>
      <p:ext uri="{BB962C8B-B14F-4D97-AF65-F5344CB8AC3E}">
        <p14:creationId xmlns:p14="http://schemas.microsoft.com/office/powerpoint/2010/main" val="2117192674"/>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2779" y="1231437"/>
            <a:ext cx="7424824" cy="3120521"/>
          </a:xfrm>
          <a:prstGeom prst="rect">
            <a:avLst/>
          </a:prstGeom>
        </p:spPr>
        <p:txBody>
          <a:bodyPr wrap="square" lIns="72823" tIns="36411" rIns="72823" bIns="36411">
            <a:spAutoFit/>
          </a:bodyPr>
          <a:lstStyle/>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-f test  </a:t>
            </a:r>
            <a:r>
              <a:rPr lang="zh-CN" altLang="en-US" sz="2200" dirty="0">
                <a:latin typeface="宋体" pitchFamily="2" charset="-122"/>
                <a:ea typeface="宋体" pitchFamily="2" charset="-122"/>
              </a:rPr>
              <a:t>显示</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的文件头信息</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-d test  </a:t>
            </a:r>
            <a:r>
              <a:rPr lang="zh-CN" altLang="en-US" sz="2200" dirty="0">
                <a:latin typeface="宋体" pitchFamily="2" charset="-122"/>
                <a:ea typeface="宋体" pitchFamily="2" charset="-122"/>
              </a:rPr>
              <a:t>反汇编</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中的需要执行指令的那些</a:t>
            </a:r>
            <a:r>
              <a:rPr lang="en-US" altLang="zh-CN" sz="2200" dirty="0">
                <a:latin typeface="宋体" pitchFamily="2" charset="-122"/>
                <a:ea typeface="宋体" pitchFamily="2" charset="-122"/>
              </a:rPr>
              <a:t>section</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-D test  </a:t>
            </a:r>
            <a:r>
              <a:rPr lang="zh-CN" altLang="en-US" sz="2200" dirty="0">
                <a:latin typeface="宋体" pitchFamily="2" charset="-122"/>
                <a:ea typeface="宋体" pitchFamily="2" charset="-122"/>
              </a:rPr>
              <a:t>与</a:t>
            </a:r>
            <a:r>
              <a:rPr lang="en-US" altLang="zh-CN" sz="2200" dirty="0">
                <a:latin typeface="宋体" pitchFamily="2" charset="-122"/>
                <a:ea typeface="宋体" pitchFamily="2" charset="-122"/>
              </a:rPr>
              <a:t>-d</a:t>
            </a:r>
            <a:r>
              <a:rPr lang="zh-CN" altLang="en-US" sz="2200" dirty="0">
                <a:latin typeface="宋体" pitchFamily="2" charset="-122"/>
                <a:ea typeface="宋体" pitchFamily="2" charset="-122"/>
              </a:rPr>
              <a:t>类似，但反汇编</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中的所有</a:t>
            </a:r>
            <a:r>
              <a:rPr lang="en-US" altLang="zh-CN" sz="2200" dirty="0">
                <a:latin typeface="宋体" pitchFamily="2" charset="-122"/>
                <a:ea typeface="宋体" pitchFamily="2" charset="-122"/>
              </a:rPr>
              <a:t>section</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-h test  </a:t>
            </a:r>
            <a:r>
              <a:rPr lang="zh-CN" altLang="en-US" sz="2200" dirty="0">
                <a:latin typeface="宋体" pitchFamily="2" charset="-122"/>
                <a:ea typeface="宋体" pitchFamily="2" charset="-122"/>
              </a:rPr>
              <a:t>显示</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的</a:t>
            </a:r>
            <a:r>
              <a:rPr lang="en-US" altLang="zh-CN" sz="2200" dirty="0">
                <a:latin typeface="宋体" pitchFamily="2" charset="-122"/>
                <a:ea typeface="宋体" pitchFamily="2" charset="-122"/>
              </a:rPr>
              <a:t>Section Header</a:t>
            </a:r>
            <a:r>
              <a:rPr lang="zh-CN" altLang="en-US" sz="2200" dirty="0">
                <a:latin typeface="宋体" pitchFamily="2" charset="-122"/>
                <a:ea typeface="宋体" pitchFamily="2" charset="-122"/>
              </a:rPr>
              <a:t>信息</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-x test  </a:t>
            </a:r>
            <a:r>
              <a:rPr lang="zh-CN" altLang="en-US" sz="2200" dirty="0">
                <a:latin typeface="宋体" pitchFamily="2" charset="-122"/>
                <a:ea typeface="宋体" pitchFamily="2" charset="-122"/>
              </a:rPr>
              <a:t>显示</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的全部</a:t>
            </a:r>
            <a:r>
              <a:rPr lang="en-US" altLang="zh-CN" sz="2200" dirty="0">
                <a:latin typeface="宋体" pitchFamily="2" charset="-122"/>
                <a:ea typeface="宋体" pitchFamily="2" charset="-122"/>
              </a:rPr>
              <a:t>Header</a:t>
            </a:r>
            <a:r>
              <a:rPr lang="zh-CN" altLang="en-US" sz="2200" dirty="0">
                <a:latin typeface="宋体" pitchFamily="2" charset="-122"/>
                <a:ea typeface="宋体" pitchFamily="2" charset="-122"/>
              </a:rPr>
              <a:t>信息</a:t>
            </a:r>
          </a:p>
          <a:p>
            <a:pPr algn="l"/>
            <a:r>
              <a:rPr lang="en-US" altLang="zh-CN" sz="2200" dirty="0" err="1">
                <a:latin typeface="宋体" pitchFamily="2" charset="-122"/>
                <a:ea typeface="宋体" pitchFamily="2" charset="-122"/>
              </a:rPr>
              <a:t>objdump</a:t>
            </a:r>
            <a:r>
              <a:rPr lang="en-US" altLang="zh-CN" sz="2200" dirty="0">
                <a:latin typeface="宋体" pitchFamily="2" charset="-122"/>
                <a:ea typeface="宋体" pitchFamily="2" charset="-122"/>
              </a:rPr>
              <a:t> -s test  </a:t>
            </a:r>
            <a:r>
              <a:rPr lang="zh-CN" altLang="en-US" sz="2200" dirty="0">
                <a:latin typeface="宋体" pitchFamily="2" charset="-122"/>
                <a:ea typeface="宋体" pitchFamily="2" charset="-122"/>
              </a:rPr>
              <a:t>除了显示</a:t>
            </a:r>
            <a:r>
              <a:rPr lang="en-US" altLang="zh-CN" sz="2200" dirty="0">
                <a:latin typeface="宋体" pitchFamily="2" charset="-122"/>
                <a:ea typeface="宋体" pitchFamily="2" charset="-122"/>
              </a:rPr>
              <a:t>test</a:t>
            </a:r>
            <a:r>
              <a:rPr lang="zh-CN" altLang="en-US" sz="2200" dirty="0">
                <a:latin typeface="宋体" pitchFamily="2" charset="-122"/>
                <a:ea typeface="宋体" pitchFamily="2" charset="-122"/>
              </a:rPr>
              <a:t>的全部</a:t>
            </a:r>
            <a:r>
              <a:rPr lang="en-US" altLang="zh-CN" sz="2200" dirty="0">
                <a:latin typeface="宋体" pitchFamily="2" charset="-122"/>
                <a:ea typeface="宋体" pitchFamily="2" charset="-122"/>
              </a:rPr>
              <a:t>Header</a:t>
            </a:r>
            <a:r>
              <a:rPr lang="zh-CN" altLang="en-US" sz="2200" dirty="0">
                <a:latin typeface="宋体" pitchFamily="2" charset="-122"/>
                <a:ea typeface="宋体" pitchFamily="2" charset="-122"/>
              </a:rPr>
              <a:t>信息，还显示他们对应的十六进制文件代码</a:t>
            </a:r>
          </a:p>
        </p:txBody>
      </p:sp>
      <p:sp>
        <p:nvSpPr>
          <p:cNvPr id="3" name="TextBox 2"/>
          <p:cNvSpPr txBox="1"/>
          <p:nvPr/>
        </p:nvSpPr>
        <p:spPr>
          <a:xfrm>
            <a:off x="680368" y="299774"/>
            <a:ext cx="4272632"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的其他作用</a:t>
            </a:r>
            <a:endParaRPr lang="en-US" altLang="zh-CN" sz="3200" dirty="0">
              <a:latin typeface="+mj-ea"/>
              <a:ea typeface="+mj-ea"/>
            </a:endParaRPr>
          </a:p>
        </p:txBody>
      </p:sp>
    </p:spTree>
    <p:extLst>
      <p:ext uri="{BB962C8B-B14F-4D97-AF65-F5344CB8AC3E}">
        <p14:creationId xmlns:p14="http://schemas.microsoft.com/office/powerpoint/2010/main" val="265255114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3263" y="1034858"/>
            <a:ext cx="7593136" cy="4459349"/>
          </a:xfrm>
          <a:prstGeom prst="rect">
            <a:avLst/>
          </a:prstGeom>
        </p:spPr>
        <p:txBody>
          <a:bodyPr wrap="square" lIns="72823" tIns="36411" rIns="72823" bIns="36411">
            <a:spAutoFit/>
          </a:bodyPr>
          <a:lstStyle/>
          <a:p>
            <a:pPr algn="l"/>
            <a:r>
              <a:rPr lang="en-US" altLang="zh-CN" sz="1900" dirty="0"/>
              <a:t>//g++ -g -</a:t>
            </a:r>
            <a:r>
              <a:rPr lang="en-US" altLang="zh-CN" sz="1900" dirty="0" err="1"/>
              <a:t>Wstrict</a:t>
            </a:r>
            <a:r>
              <a:rPr lang="en-US" altLang="zh-CN" sz="1900" dirty="0"/>
              <a:t>-prototypes -Wall -</a:t>
            </a:r>
            <a:r>
              <a:rPr lang="en-US" altLang="zh-CN" sz="1900" dirty="0" err="1"/>
              <a:t>Wunused</a:t>
            </a:r>
            <a:r>
              <a:rPr lang="en-US" altLang="zh-CN" sz="1900" dirty="0"/>
              <a:t> -o </a:t>
            </a:r>
            <a:r>
              <a:rPr lang="en-US" altLang="zh-CN" sz="1900" dirty="0" err="1"/>
              <a:t>objtest</a:t>
            </a:r>
            <a:r>
              <a:rPr lang="en-US" altLang="zh-CN" sz="1900" dirty="0"/>
              <a:t> </a:t>
            </a:r>
            <a:r>
              <a:rPr lang="en-US" altLang="zh-CN" sz="1900" dirty="0" err="1"/>
              <a:t>objtest.c</a:t>
            </a:r>
            <a:endParaRPr lang="en-US" altLang="zh-CN" sz="1900" dirty="0"/>
          </a:p>
          <a:p>
            <a:pPr algn="l"/>
            <a:r>
              <a:rPr lang="en-US" altLang="zh-CN" sz="1900" dirty="0"/>
              <a:t>#include</a:t>
            </a:r>
          </a:p>
          <a:p>
            <a:pPr algn="l"/>
            <a:r>
              <a:rPr lang="en-US" altLang="zh-CN" sz="1900" dirty="0"/>
              <a:t>#include</a:t>
            </a:r>
          </a:p>
          <a:p>
            <a:pPr algn="l"/>
            <a:r>
              <a:rPr lang="en-US" altLang="zh-CN" sz="1900" dirty="0" err="1"/>
              <a:t>int</a:t>
            </a:r>
            <a:r>
              <a:rPr lang="en-US" altLang="zh-CN" sz="1900" dirty="0"/>
              <a:t> main ( </a:t>
            </a:r>
            <a:r>
              <a:rPr lang="en-US" altLang="zh-CN" sz="1900" dirty="0" err="1"/>
              <a:t>int</a:t>
            </a:r>
            <a:r>
              <a:rPr lang="en-US" altLang="zh-CN" sz="1900" dirty="0"/>
              <a:t> </a:t>
            </a:r>
            <a:r>
              <a:rPr lang="en-US" altLang="zh-CN" sz="1900" dirty="0" err="1"/>
              <a:t>argc</a:t>
            </a:r>
            <a:r>
              <a:rPr lang="en-US" altLang="zh-CN" sz="1900" dirty="0"/>
              <a:t>, char * </a:t>
            </a:r>
            <a:r>
              <a:rPr lang="en-US" altLang="zh-CN" sz="1900" dirty="0" err="1"/>
              <a:t>argv</a:t>
            </a:r>
            <a:r>
              <a:rPr lang="en-US" altLang="zh-CN" sz="1900" dirty="0"/>
              <a:t>[] )</a:t>
            </a:r>
          </a:p>
          <a:p>
            <a:pPr algn="l"/>
            <a:r>
              <a:rPr lang="en-US" altLang="zh-CN" sz="1900" dirty="0"/>
              <a:t>{</a:t>
            </a:r>
          </a:p>
          <a:p>
            <a:pPr algn="l"/>
            <a:r>
              <a:rPr lang="en-US" altLang="zh-CN" sz="1900" dirty="0"/>
              <a:t>    </a:t>
            </a:r>
            <a:r>
              <a:rPr lang="en-US" altLang="zh-CN" sz="1900" dirty="0" err="1"/>
              <a:t>execl</a:t>
            </a:r>
            <a:r>
              <a:rPr lang="en-US" altLang="zh-CN" sz="1900" dirty="0"/>
              <a:t>( "/bin/</a:t>
            </a:r>
            <a:r>
              <a:rPr lang="en-US" altLang="zh-CN" sz="1900" dirty="0" err="1"/>
              <a:t>sh</a:t>
            </a:r>
            <a:r>
              <a:rPr lang="en-US" altLang="zh-CN" sz="1900" dirty="0"/>
              <a:t>", "/bin/</a:t>
            </a:r>
            <a:r>
              <a:rPr lang="en-US" altLang="zh-CN" sz="1900" dirty="0" err="1"/>
              <a:t>sh</a:t>
            </a:r>
            <a:r>
              <a:rPr lang="en-US" altLang="zh-CN" sz="1900" dirty="0"/>
              <a:t>", "-i", 0 );</a:t>
            </a:r>
          </a:p>
          <a:p>
            <a:pPr algn="l"/>
            <a:r>
              <a:rPr lang="en-US" altLang="zh-CN" sz="1900" dirty="0"/>
              <a:t>    return 0;</a:t>
            </a:r>
          </a:p>
          <a:p>
            <a:pPr algn="l"/>
            <a:r>
              <a:rPr lang="en-US" altLang="zh-CN" sz="1900" dirty="0"/>
              <a:t>}</a:t>
            </a:r>
          </a:p>
          <a:p>
            <a:pPr algn="l"/>
            <a:endParaRPr lang="en-US" altLang="zh-CN" sz="1900" dirty="0"/>
          </a:p>
          <a:p>
            <a:pPr algn="l"/>
            <a:r>
              <a:rPr lang="en-US" altLang="zh-CN" sz="1900" dirty="0"/>
              <a:t>g++ -g -</a:t>
            </a:r>
            <a:r>
              <a:rPr lang="en-US" altLang="zh-CN" sz="1900" dirty="0" err="1"/>
              <a:t>Wstrict</a:t>
            </a:r>
            <a:r>
              <a:rPr lang="en-US" altLang="zh-CN" sz="1900" dirty="0"/>
              <a:t>-prototypes -Wall -</a:t>
            </a:r>
            <a:r>
              <a:rPr lang="en-US" altLang="zh-CN" sz="1900" dirty="0" err="1"/>
              <a:t>Wunused</a:t>
            </a:r>
            <a:r>
              <a:rPr lang="en-US" altLang="zh-CN" sz="1900" dirty="0"/>
              <a:t> -o </a:t>
            </a:r>
            <a:r>
              <a:rPr lang="en-US" altLang="zh-CN" sz="1900" dirty="0" err="1"/>
              <a:t>objtest</a:t>
            </a:r>
            <a:r>
              <a:rPr lang="en-US" altLang="zh-CN" sz="1900" dirty="0"/>
              <a:t> </a:t>
            </a:r>
            <a:r>
              <a:rPr lang="en-US" altLang="zh-CN" sz="1900" dirty="0" err="1"/>
              <a:t>objtest.c</a:t>
            </a:r>
            <a:endParaRPr lang="en-US" altLang="zh-CN" sz="1900" dirty="0"/>
          </a:p>
          <a:p>
            <a:pPr algn="l"/>
            <a:r>
              <a:rPr lang="en-US" altLang="zh-CN" sz="1900" dirty="0" err="1"/>
              <a:t>objdump</a:t>
            </a:r>
            <a:r>
              <a:rPr lang="en-US" altLang="zh-CN" sz="1900" dirty="0"/>
              <a:t> -j .text -</a:t>
            </a:r>
            <a:r>
              <a:rPr lang="en-US" altLang="zh-CN" sz="1900" dirty="0" err="1"/>
              <a:t>Sl</a:t>
            </a:r>
            <a:r>
              <a:rPr lang="en-US" altLang="zh-CN" sz="1900" dirty="0"/>
              <a:t> </a:t>
            </a:r>
            <a:r>
              <a:rPr lang="en-US" altLang="zh-CN" sz="1900" dirty="0" err="1"/>
              <a:t>objtest</a:t>
            </a:r>
            <a:r>
              <a:rPr lang="en-US" altLang="zh-CN" sz="1900" dirty="0"/>
              <a:t> | more</a:t>
            </a:r>
          </a:p>
          <a:p>
            <a:pPr algn="l"/>
            <a:r>
              <a:rPr lang="en-US" altLang="zh-CN" sz="1900" dirty="0"/>
              <a:t>/main(</a:t>
            </a:r>
            <a:r>
              <a:rPr lang="zh-CN" altLang="en-US" sz="1900" dirty="0"/>
              <a:t>查找</a:t>
            </a:r>
            <a:r>
              <a:rPr lang="en-US" altLang="zh-CN" sz="1900" dirty="0"/>
              <a:t>)</a:t>
            </a:r>
          </a:p>
          <a:p>
            <a:pPr algn="l"/>
            <a:r>
              <a:rPr lang="en-US" altLang="zh-CN" sz="1900" dirty="0"/>
              <a:t>08048750</a:t>
            </a:r>
            <a:r>
              <a:rPr lang="zh-CN" altLang="en-US" sz="1900" dirty="0"/>
              <a:t>：</a:t>
            </a:r>
          </a:p>
          <a:p>
            <a:pPr algn="l"/>
            <a:r>
              <a:rPr lang="en-US" altLang="zh-CN" sz="1900" dirty="0"/>
              <a:t>main():</a:t>
            </a:r>
          </a:p>
          <a:p>
            <a:pPr algn="l"/>
            <a:r>
              <a:rPr lang="en-US" altLang="zh-CN" sz="1900" dirty="0"/>
              <a:t>/home/</a:t>
            </a:r>
            <a:r>
              <a:rPr lang="en-US" altLang="zh-CN" sz="1900" dirty="0" err="1"/>
              <a:t>scz</a:t>
            </a:r>
            <a:r>
              <a:rPr lang="en-US" altLang="zh-CN" sz="1900" dirty="0"/>
              <a:t>/</a:t>
            </a:r>
            <a:r>
              <a:rPr lang="en-US" altLang="zh-CN" sz="1900" dirty="0" err="1"/>
              <a:t>src</a:t>
            </a:r>
            <a:r>
              <a:rPr lang="en-US" altLang="zh-CN" sz="1900" dirty="0"/>
              <a:t>/objtest.c:7</a:t>
            </a:r>
          </a:p>
        </p:txBody>
      </p:sp>
      <p:sp>
        <p:nvSpPr>
          <p:cNvPr id="3" name="TextBox 2"/>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spTree>
    <p:extLst>
      <p:ext uri="{BB962C8B-B14F-4D97-AF65-F5344CB8AC3E}">
        <p14:creationId xmlns:p14="http://schemas.microsoft.com/office/powerpoint/2010/main" val="545553830"/>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9162" y="1169763"/>
            <a:ext cx="7629647" cy="4166961"/>
          </a:xfrm>
          <a:prstGeom prst="rect">
            <a:avLst/>
          </a:prstGeom>
        </p:spPr>
        <p:txBody>
          <a:bodyPr wrap="square" lIns="72823" tIns="36411" rIns="72823" bIns="36411">
            <a:spAutoFit/>
          </a:bodyPr>
          <a:lstStyle/>
          <a:p>
            <a:pPr algn="l"/>
            <a:r>
              <a:rPr lang="en-US" altLang="zh-CN" sz="1900" dirty="0"/>
              <a:t>#include</a:t>
            </a:r>
          </a:p>
          <a:p>
            <a:pPr algn="l"/>
            <a:r>
              <a:rPr lang="en-US" altLang="zh-CN" sz="1900" dirty="0"/>
              <a:t>#include</a:t>
            </a:r>
          </a:p>
          <a:p>
            <a:pPr algn="l"/>
            <a:r>
              <a:rPr lang="en-US" altLang="zh-CN" sz="1900" dirty="0" err="1"/>
              <a:t>int</a:t>
            </a:r>
            <a:r>
              <a:rPr lang="en-US" altLang="zh-CN" sz="1900" dirty="0"/>
              <a:t> main ( </a:t>
            </a:r>
            <a:r>
              <a:rPr lang="en-US" altLang="zh-CN" sz="1900" dirty="0" err="1"/>
              <a:t>int</a:t>
            </a:r>
            <a:r>
              <a:rPr lang="en-US" altLang="zh-CN" sz="1900" dirty="0"/>
              <a:t> </a:t>
            </a:r>
            <a:r>
              <a:rPr lang="en-US" altLang="zh-CN" sz="1900" dirty="0" err="1"/>
              <a:t>argc</a:t>
            </a:r>
            <a:r>
              <a:rPr lang="en-US" altLang="zh-CN" sz="1900" dirty="0"/>
              <a:t>, char * </a:t>
            </a:r>
            <a:r>
              <a:rPr lang="en-US" altLang="zh-CN" sz="1900" dirty="0" err="1"/>
              <a:t>argv</a:t>
            </a:r>
            <a:r>
              <a:rPr lang="en-US" altLang="zh-CN" sz="1900" dirty="0"/>
              <a:t>[] )</a:t>
            </a:r>
          </a:p>
          <a:p>
            <a:pPr algn="l"/>
            <a:r>
              <a:rPr lang="en-US" altLang="zh-CN" sz="1900" dirty="0"/>
              <a:t>{</a:t>
            </a:r>
          </a:p>
          <a:p>
            <a:pPr algn="l"/>
            <a:r>
              <a:rPr lang="en-US" altLang="zh-CN" sz="1900" dirty="0"/>
              <a:t>8048750:       55                      </a:t>
            </a:r>
            <a:r>
              <a:rPr lang="en-US" altLang="zh-CN" sz="1900" dirty="0" err="1"/>
              <a:t>pushl</a:t>
            </a:r>
            <a:r>
              <a:rPr lang="en-US" altLang="zh-CN" sz="1900" dirty="0"/>
              <a:t> %</a:t>
            </a:r>
            <a:r>
              <a:rPr lang="en-US" altLang="zh-CN" sz="1900" dirty="0" err="1"/>
              <a:t>ebp</a:t>
            </a:r>
            <a:endParaRPr lang="en-US" altLang="zh-CN" sz="1900" dirty="0"/>
          </a:p>
          <a:p>
            <a:pPr algn="l"/>
            <a:r>
              <a:rPr lang="en-US" altLang="zh-CN" sz="1900" dirty="0"/>
              <a:t>8048751:       89 e5                   </a:t>
            </a:r>
            <a:r>
              <a:rPr lang="en-US" altLang="zh-CN" sz="1900" dirty="0" err="1"/>
              <a:t>movl</a:t>
            </a:r>
            <a:r>
              <a:rPr lang="en-US" altLang="zh-CN" sz="1900" dirty="0"/>
              <a:t>   %</a:t>
            </a:r>
            <a:r>
              <a:rPr lang="en-US" altLang="zh-CN" sz="1900" dirty="0" err="1"/>
              <a:t>esp</a:t>
            </a:r>
            <a:r>
              <a:rPr lang="en-US" altLang="zh-CN" sz="1900" dirty="0"/>
              <a:t>,%</a:t>
            </a:r>
            <a:r>
              <a:rPr lang="en-US" altLang="zh-CN" sz="1900" dirty="0" err="1"/>
              <a:t>ebp</a:t>
            </a:r>
            <a:endParaRPr lang="en-US" altLang="zh-CN" sz="1900" dirty="0"/>
          </a:p>
          <a:p>
            <a:pPr algn="l"/>
            <a:r>
              <a:rPr lang="en-US" altLang="zh-CN" sz="1900" dirty="0"/>
              <a:t>/home/</a:t>
            </a:r>
            <a:r>
              <a:rPr lang="en-US" altLang="zh-CN" sz="1900" dirty="0" err="1"/>
              <a:t>scz</a:t>
            </a:r>
            <a:r>
              <a:rPr lang="en-US" altLang="zh-CN" sz="1900" dirty="0"/>
              <a:t>/</a:t>
            </a:r>
            <a:r>
              <a:rPr lang="en-US" altLang="zh-CN" sz="1900" dirty="0" err="1"/>
              <a:t>src</a:t>
            </a:r>
            <a:r>
              <a:rPr lang="en-US" altLang="zh-CN" sz="1900" dirty="0"/>
              <a:t>/objtest.c:8</a:t>
            </a:r>
          </a:p>
          <a:p>
            <a:pPr algn="l"/>
            <a:r>
              <a:rPr lang="en-US" altLang="zh-CN" sz="1900" dirty="0"/>
              <a:t>        </a:t>
            </a:r>
            <a:r>
              <a:rPr lang="en-US" altLang="zh-CN" sz="1900" dirty="0" err="1"/>
              <a:t>execl</a:t>
            </a:r>
            <a:r>
              <a:rPr lang="en-US" altLang="zh-CN" sz="1900" dirty="0"/>
              <a:t>( "/bin/</a:t>
            </a:r>
            <a:r>
              <a:rPr lang="en-US" altLang="zh-CN" sz="1900" dirty="0" err="1"/>
              <a:t>sh</a:t>
            </a:r>
            <a:r>
              <a:rPr lang="en-US" altLang="zh-CN" sz="1900" dirty="0"/>
              <a:t>", "/bin/</a:t>
            </a:r>
            <a:r>
              <a:rPr lang="en-US" altLang="zh-CN" sz="1900" dirty="0" err="1"/>
              <a:t>sh</a:t>
            </a:r>
            <a:r>
              <a:rPr lang="en-US" altLang="zh-CN" sz="1900" dirty="0"/>
              <a:t>", "-i", 0 );</a:t>
            </a:r>
          </a:p>
          <a:p>
            <a:pPr algn="l"/>
            <a:r>
              <a:rPr lang="en-US" altLang="zh-CN" sz="1900" dirty="0"/>
              <a:t>8048753:       6a 00                   </a:t>
            </a:r>
            <a:r>
              <a:rPr lang="en-US" altLang="zh-CN" sz="1900" dirty="0" err="1"/>
              <a:t>pushl</a:t>
            </a:r>
            <a:r>
              <a:rPr lang="en-US" altLang="zh-CN" sz="1900" dirty="0"/>
              <a:t> $0x0</a:t>
            </a:r>
          </a:p>
          <a:p>
            <a:pPr algn="l"/>
            <a:r>
              <a:rPr lang="en-US" altLang="zh-CN" sz="1900" dirty="0"/>
              <a:t>8048755:       68 d0 87 04 08          </a:t>
            </a:r>
            <a:r>
              <a:rPr lang="en-US" altLang="zh-CN" sz="1900" dirty="0" err="1"/>
              <a:t>pushl</a:t>
            </a:r>
            <a:r>
              <a:rPr lang="en-US" altLang="zh-CN" sz="1900" dirty="0"/>
              <a:t> $0x80487d0</a:t>
            </a:r>
          </a:p>
          <a:p>
            <a:pPr algn="l"/>
            <a:r>
              <a:rPr lang="en-US" altLang="zh-CN" sz="1900" dirty="0"/>
              <a:t>804875a:       68 d3 87 04 08          </a:t>
            </a:r>
            <a:r>
              <a:rPr lang="en-US" altLang="zh-CN" sz="1900" dirty="0" err="1"/>
              <a:t>pushl</a:t>
            </a:r>
            <a:r>
              <a:rPr lang="en-US" altLang="zh-CN" sz="1900" dirty="0"/>
              <a:t> $0x80487d3</a:t>
            </a:r>
          </a:p>
          <a:p>
            <a:pPr algn="l"/>
            <a:r>
              <a:rPr lang="en-US" altLang="zh-CN" sz="1900" dirty="0"/>
              <a:t>804875f:       68 d3 87 04 08          </a:t>
            </a:r>
            <a:r>
              <a:rPr lang="en-US" altLang="zh-CN" sz="1900" dirty="0" err="1"/>
              <a:t>pushl</a:t>
            </a:r>
            <a:r>
              <a:rPr lang="en-US" altLang="zh-CN" sz="1900" dirty="0"/>
              <a:t> $0x80487d3</a:t>
            </a:r>
          </a:p>
          <a:p>
            <a:pPr algn="l"/>
            <a:r>
              <a:rPr lang="en-US" altLang="zh-CN" sz="1900" dirty="0"/>
              <a:t>8048764:       e8 </a:t>
            </a:r>
            <a:r>
              <a:rPr lang="en-US" altLang="zh-CN" sz="1900" dirty="0" err="1"/>
              <a:t>db</a:t>
            </a:r>
            <a:r>
              <a:rPr lang="en-US" altLang="zh-CN" sz="1900" dirty="0"/>
              <a:t> </a:t>
            </a:r>
            <a:r>
              <a:rPr lang="en-US" altLang="zh-CN" sz="1900" dirty="0" err="1"/>
              <a:t>fe</a:t>
            </a:r>
            <a:r>
              <a:rPr lang="en-US" altLang="zh-CN" sz="1900" dirty="0"/>
              <a:t> </a:t>
            </a:r>
            <a:r>
              <a:rPr lang="en-US" altLang="zh-CN" sz="1900" dirty="0" err="1"/>
              <a:t>ff</a:t>
            </a:r>
            <a:r>
              <a:rPr lang="en-US" altLang="zh-CN" sz="1900" dirty="0"/>
              <a:t> </a:t>
            </a:r>
            <a:r>
              <a:rPr lang="en-US" altLang="zh-CN" sz="1900" dirty="0" err="1"/>
              <a:t>ff</a:t>
            </a:r>
            <a:r>
              <a:rPr lang="en-US" altLang="zh-CN" sz="1900" dirty="0"/>
              <a:t>          call   8048644 &lt;_init+0x40&gt;</a:t>
            </a:r>
          </a:p>
          <a:p>
            <a:pPr algn="l"/>
            <a:r>
              <a:rPr lang="en-US" altLang="zh-CN" sz="1900" dirty="0"/>
              <a:t>8048769:       83 c4 10                </a:t>
            </a:r>
            <a:r>
              <a:rPr lang="en-US" altLang="zh-CN" sz="1900" dirty="0" err="1"/>
              <a:t>addl</a:t>
            </a:r>
            <a:r>
              <a:rPr lang="en-US" altLang="zh-CN" sz="1900" dirty="0"/>
              <a:t>   $0x10,%esp</a:t>
            </a:r>
          </a:p>
        </p:txBody>
      </p:sp>
      <p:sp>
        <p:nvSpPr>
          <p:cNvPr id="3" name="TextBox 2"/>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spTree>
    <p:extLst>
      <p:ext uri="{BB962C8B-B14F-4D97-AF65-F5344CB8AC3E}">
        <p14:creationId xmlns:p14="http://schemas.microsoft.com/office/powerpoint/2010/main" val="224444164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0497" y="5168985"/>
            <a:ext cx="6671433" cy="1243084"/>
          </a:xfrm>
          <a:prstGeom prst="rect">
            <a:avLst/>
          </a:prstGeom>
        </p:spPr>
        <p:txBody>
          <a:bodyPr wrap="square" lIns="72823" tIns="36411" rIns="72823" bIns="36411">
            <a:spAutoFit/>
          </a:bodyPr>
          <a:lstStyle/>
          <a:p>
            <a:r>
              <a:rPr lang="zh-CN" altLang="en-US" sz="1900" dirty="0"/>
              <a:t>如果说上面还不够清楚，可以用下面的命令辅助一下：</a:t>
            </a:r>
          </a:p>
          <a:p>
            <a:endParaRPr lang="zh-CN" altLang="en-US" sz="1900" dirty="0"/>
          </a:p>
          <a:p>
            <a:r>
              <a:rPr lang="en-US" altLang="zh-CN" sz="1900" dirty="0" err="1"/>
              <a:t>objdump</a:t>
            </a:r>
            <a:r>
              <a:rPr lang="en-US" altLang="zh-CN" sz="1900" dirty="0"/>
              <a:t> -j .text -</a:t>
            </a:r>
            <a:r>
              <a:rPr lang="en-US" altLang="zh-CN" sz="1900" dirty="0" err="1"/>
              <a:t>Sl</a:t>
            </a:r>
            <a:r>
              <a:rPr lang="en-US" altLang="zh-CN" sz="1900" dirty="0"/>
              <a:t> </a:t>
            </a:r>
            <a:r>
              <a:rPr lang="en-US" altLang="zh-CN" sz="1900" dirty="0" err="1"/>
              <a:t>objtest</a:t>
            </a:r>
            <a:r>
              <a:rPr lang="en-US" altLang="zh-CN" sz="1900" dirty="0"/>
              <a:t> --prefix-addresses | more</a:t>
            </a:r>
          </a:p>
          <a:p>
            <a:r>
              <a:rPr lang="en-US" altLang="zh-CN" sz="1900" dirty="0" err="1"/>
              <a:t>objdump</a:t>
            </a:r>
            <a:r>
              <a:rPr lang="en-US" altLang="zh-CN" sz="1900" dirty="0"/>
              <a:t> -j .text -Dl </a:t>
            </a:r>
            <a:r>
              <a:rPr lang="en-US" altLang="zh-CN" sz="1900" dirty="0" err="1"/>
              <a:t>objtest</a:t>
            </a:r>
            <a:r>
              <a:rPr lang="en-US" altLang="zh-CN" sz="1900" dirty="0"/>
              <a:t> | more</a:t>
            </a:r>
          </a:p>
        </p:txBody>
      </p:sp>
      <p:sp>
        <p:nvSpPr>
          <p:cNvPr id="3" name="矩形 2"/>
          <p:cNvSpPr/>
          <p:nvPr/>
        </p:nvSpPr>
        <p:spPr>
          <a:xfrm>
            <a:off x="782779" y="1107548"/>
            <a:ext cx="7424825" cy="3289798"/>
          </a:xfrm>
          <a:prstGeom prst="rect">
            <a:avLst/>
          </a:prstGeom>
        </p:spPr>
        <p:txBody>
          <a:bodyPr wrap="square" lIns="72823" tIns="36411" rIns="72823" bIns="36411">
            <a:spAutoFit/>
          </a:bodyPr>
          <a:lstStyle/>
          <a:p>
            <a:pPr algn="l"/>
            <a:r>
              <a:rPr lang="en-US" altLang="zh-CN" sz="1900" dirty="0"/>
              <a:t>/home/</a:t>
            </a:r>
            <a:r>
              <a:rPr lang="en-US" altLang="zh-CN" sz="1900" dirty="0" err="1"/>
              <a:t>scz</a:t>
            </a:r>
            <a:r>
              <a:rPr lang="en-US" altLang="zh-CN" sz="1900" dirty="0"/>
              <a:t>/</a:t>
            </a:r>
            <a:r>
              <a:rPr lang="en-US" altLang="zh-CN" sz="1900" dirty="0" err="1"/>
              <a:t>src</a:t>
            </a:r>
            <a:r>
              <a:rPr lang="en-US" altLang="zh-CN" sz="1900" dirty="0"/>
              <a:t>/objtest.c:9</a:t>
            </a:r>
          </a:p>
          <a:p>
            <a:pPr algn="l"/>
            <a:r>
              <a:rPr lang="en-US" altLang="zh-CN" sz="1900" dirty="0"/>
              <a:t>        return 0;</a:t>
            </a:r>
          </a:p>
          <a:p>
            <a:pPr algn="l"/>
            <a:r>
              <a:rPr lang="en-US" altLang="zh-CN" sz="1900" dirty="0"/>
              <a:t>804876c:       31 c0                   </a:t>
            </a:r>
            <a:r>
              <a:rPr lang="en-US" altLang="zh-CN" sz="1900" dirty="0" err="1"/>
              <a:t>xorl</a:t>
            </a:r>
            <a:r>
              <a:rPr lang="en-US" altLang="zh-CN" sz="1900" dirty="0"/>
              <a:t>   %</a:t>
            </a:r>
            <a:r>
              <a:rPr lang="en-US" altLang="zh-CN" sz="1900" dirty="0" err="1"/>
              <a:t>eax</a:t>
            </a:r>
            <a:r>
              <a:rPr lang="en-US" altLang="zh-CN" sz="1900" dirty="0"/>
              <a:t>,%</a:t>
            </a:r>
            <a:r>
              <a:rPr lang="en-US" altLang="zh-CN" sz="1900" dirty="0" err="1"/>
              <a:t>eax</a:t>
            </a:r>
            <a:endParaRPr lang="en-US" altLang="zh-CN" sz="1900" dirty="0"/>
          </a:p>
          <a:p>
            <a:pPr algn="l"/>
            <a:r>
              <a:rPr lang="en-US" altLang="zh-CN" sz="1900" dirty="0"/>
              <a:t>804876e:       </a:t>
            </a:r>
            <a:r>
              <a:rPr lang="en-US" altLang="zh-CN" sz="1900" dirty="0" err="1"/>
              <a:t>eb</a:t>
            </a:r>
            <a:r>
              <a:rPr lang="en-US" altLang="zh-CN" sz="1900" dirty="0"/>
              <a:t> 04                   </a:t>
            </a:r>
            <a:r>
              <a:rPr lang="en-US" altLang="zh-CN" sz="1900" dirty="0" err="1"/>
              <a:t>jmp</a:t>
            </a:r>
            <a:r>
              <a:rPr lang="en-US" altLang="zh-CN" sz="1900" dirty="0"/>
              <a:t>    8048774</a:t>
            </a:r>
          </a:p>
          <a:p>
            <a:pPr algn="l"/>
            <a:r>
              <a:rPr lang="en-US" altLang="zh-CN" sz="1900" dirty="0"/>
              <a:t>8048770:       31 c0                   </a:t>
            </a:r>
            <a:r>
              <a:rPr lang="en-US" altLang="zh-CN" sz="1900" dirty="0" err="1"/>
              <a:t>xorl</a:t>
            </a:r>
            <a:r>
              <a:rPr lang="en-US" altLang="zh-CN" sz="1900" dirty="0"/>
              <a:t>   %</a:t>
            </a:r>
            <a:r>
              <a:rPr lang="en-US" altLang="zh-CN" sz="1900" dirty="0" err="1"/>
              <a:t>eax</a:t>
            </a:r>
            <a:r>
              <a:rPr lang="en-US" altLang="zh-CN" sz="1900" dirty="0"/>
              <a:t>,%</a:t>
            </a:r>
            <a:r>
              <a:rPr lang="en-US" altLang="zh-CN" sz="1900" dirty="0" err="1"/>
              <a:t>eax</a:t>
            </a:r>
            <a:endParaRPr lang="en-US" altLang="zh-CN" sz="1900" dirty="0"/>
          </a:p>
          <a:p>
            <a:pPr algn="l"/>
            <a:r>
              <a:rPr lang="en-US" altLang="zh-CN" sz="1900" dirty="0"/>
              <a:t>8048772:       </a:t>
            </a:r>
            <a:r>
              <a:rPr lang="en-US" altLang="zh-CN" sz="1900" dirty="0" err="1"/>
              <a:t>eb</a:t>
            </a:r>
            <a:r>
              <a:rPr lang="en-US" altLang="zh-CN" sz="1900" dirty="0"/>
              <a:t> 00                   </a:t>
            </a:r>
            <a:r>
              <a:rPr lang="en-US" altLang="zh-CN" sz="1900" dirty="0" err="1"/>
              <a:t>jmp</a:t>
            </a:r>
            <a:r>
              <a:rPr lang="en-US" altLang="zh-CN" sz="1900" dirty="0"/>
              <a:t>    8048774</a:t>
            </a:r>
          </a:p>
          <a:p>
            <a:pPr algn="l"/>
            <a:r>
              <a:rPr lang="en-US" altLang="zh-CN" sz="1900" dirty="0"/>
              <a:t>/home/</a:t>
            </a:r>
            <a:r>
              <a:rPr lang="en-US" altLang="zh-CN" sz="1900" dirty="0" err="1"/>
              <a:t>scz</a:t>
            </a:r>
            <a:r>
              <a:rPr lang="en-US" altLang="zh-CN" sz="1900" dirty="0"/>
              <a:t>/</a:t>
            </a:r>
            <a:r>
              <a:rPr lang="en-US" altLang="zh-CN" sz="1900" dirty="0" err="1"/>
              <a:t>src</a:t>
            </a:r>
            <a:r>
              <a:rPr lang="en-US" altLang="zh-CN" sz="1900" dirty="0"/>
              <a:t>/objtest.c:10</a:t>
            </a:r>
          </a:p>
          <a:p>
            <a:pPr algn="l"/>
            <a:r>
              <a:rPr lang="en-US" altLang="zh-CN" sz="1900" dirty="0"/>
              <a:t>}</a:t>
            </a:r>
          </a:p>
          <a:p>
            <a:pPr algn="l"/>
            <a:r>
              <a:rPr lang="en-US" altLang="zh-CN" sz="1900" dirty="0"/>
              <a:t>8048774:       c9                      leave</a:t>
            </a:r>
          </a:p>
          <a:p>
            <a:pPr algn="l"/>
            <a:r>
              <a:rPr lang="en-US" altLang="zh-CN" sz="1900" dirty="0"/>
              <a:t>8048775:       c3                      ret   </a:t>
            </a:r>
          </a:p>
          <a:p>
            <a:pPr algn="l"/>
            <a:r>
              <a:rPr lang="en-US" altLang="zh-CN" sz="1900" dirty="0"/>
              <a:t>8048776:       90                      </a:t>
            </a:r>
            <a:r>
              <a:rPr lang="en-US" altLang="zh-CN" sz="1900" dirty="0" err="1"/>
              <a:t>nop</a:t>
            </a:r>
            <a:endParaRPr lang="en-US" altLang="zh-CN" sz="1900" dirty="0"/>
          </a:p>
        </p:txBody>
      </p:sp>
      <p:sp>
        <p:nvSpPr>
          <p:cNvPr id="4" name="TextBox 3"/>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spTree>
    <p:extLst>
      <p:ext uri="{BB962C8B-B14F-4D97-AF65-F5344CB8AC3E}">
        <p14:creationId xmlns:p14="http://schemas.microsoft.com/office/powerpoint/2010/main" val="3182909307"/>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original_metal_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708275"/>
            <a:ext cx="13684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WordArt 3"/>
          <p:cNvSpPr>
            <a:spLocks noChangeArrowheads="1" noChangeShapeType="1" noTextEdit="1"/>
          </p:cNvSpPr>
          <p:nvPr/>
        </p:nvSpPr>
        <p:spPr bwMode="auto">
          <a:xfrm>
            <a:off x="1692275" y="3551238"/>
            <a:ext cx="5832475" cy="1512887"/>
          </a:xfrm>
          <a:prstGeom prst="rect">
            <a:avLst/>
          </a:prstGeom>
        </p:spPr>
        <p:txBody>
          <a:bodyPr wrap="none" fromWordArt="1">
            <a:prstTxWarp prst="textDeflate">
              <a:avLst>
                <a:gd name="adj" fmla="val 28421"/>
              </a:avLst>
            </a:prstTxWarp>
          </a:bodyPr>
          <a:lstStyle/>
          <a:p>
            <a:r>
              <a:rPr lang="en-US" altLang="zh-CN" sz="3600" b="1" kern="10">
                <a:ln w="38100">
                  <a:solidFill>
                    <a:schemeClr val="bg1"/>
                  </a:solidFill>
                  <a:round/>
                  <a:headEnd/>
                  <a:tailEnd/>
                </a:ln>
                <a:gradFill rotWithShape="1">
                  <a:gsLst>
                    <a:gs pos="0">
                      <a:schemeClr val="tx1"/>
                    </a:gs>
                    <a:gs pos="100000">
                      <a:schemeClr val="hlink"/>
                    </a:gs>
                  </a:gsLst>
                  <a:lin ang="0" scaled="1"/>
                </a:gradFill>
                <a:effectLst>
                  <a:outerShdw dist="107763" dir="2700000" algn="ctr" rotWithShape="0">
                    <a:srgbClr val="868686">
                      <a:alpha val="50000"/>
                    </a:srgbClr>
                  </a:outerShdw>
                </a:effectLst>
                <a:cs typeface="Arial" panose="020B0604020202020204" pitchFamily="34" charset="0"/>
              </a:rPr>
              <a:t>Thank You !</a:t>
            </a:r>
            <a:endParaRPr lang="zh-CN" altLang="en-US" sz="3600" b="1" kern="10">
              <a:ln w="38100">
                <a:solidFill>
                  <a:schemeClr val="bg1"/>
                </a:solidFill>
                <a:round/>
                <a:headEnd/>
                <a:tailEnd/>
              </a:ln>
              <a:gradFill rotWithShape="1">
                <a:gsLst>
                  <a:gs pos="0">
                    <a:schemeClr val="tx1"/>
                  </a:gs>
                  <a:gs pos="100000">
                    <a:schemeClr val="hlink"/>
                  </a:gs>
                </a:gsLst>
                <a:lin ang="0" scaled="1"/>
              </a:gradFill>
              <a:effectLst>
                <a:outerShdw dist="107763" dir="2700000" algn="ctr" rotWithShape="0">
                  <a:srgbClr val="868686">
                    <a:alpha val="50000"/>
                  </a:srgbClr>
                </a:outerShdw>
              </a:effectLst>
              <a:cs typeface="Arial" panose="020B0604020202020204" pitchFamily="34" charset="0"/>
            </a:endParaRPr>
          </a:p>
        </p:txBody>
      </p:sp>
      <p:sp>
        <p:nvSpPr>
          <p:cNvPr id="91140" name="Rectangle 3"/>
          <p:cNvSpPr txBox="1">
            <a:spLocks noChangeArrowheads="1"/>
          </p:cNvSpPr>
          <p:nvPr/>
        </p:nvSpPr>
        <p:spPr bwMode="auto">
          <a:xfrm>
            <a:off x="1403350" y="90805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bg2"/>
              </a:buClr>
              <a:buSzPct val="75000"/>
            </a:pPr>
            <a:endParaRPr lang="en-US" altLang="zh-CN" sz="2800" b="1" dirty="0">
              <a:solidFill>
                <a:srgbClr val="0072C1"/>
              </a:solidFill>
              <a:latin typeface="黑体" panose="02010609060101010101" pitchFamily="49" charset="-122"/>
              <a:ea typeface="黑体" panose="02010609060101010101" pitchFamily="49" charset="-122"/>
            </a:endParaRPr>
          </a:p>
          <a:p>
            <a:pPr algn="ctr" eaLnBrk="1" hangingPunct="1">
              <a:spcBef>
                <a:spcPct val="20000"/>
              </a:spcBef>
              <a:buClr>
                <a:schemeClr val="bg2"/>
              </a:buClr>
              <a:buSzPct val="75000"/>
            </a:pPr>
            <a:endParaRPr lang="en-US" altLang="zh-CN" sz="2800" b="1"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74854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3603"/>
                                        </p:tgtEl>
                                        <p:attrNameLst>
                                          <p:attrName>style.visibility</p:attrName>
                                        </p:attrNameLst>
                                      </p:cBhvr>
                                      <p:to>
                                        <p:strVal val="visible"/>
                                      </p:to>
                                    </p:set>
                                    <p:anim calcmode="lin" valueType="num">
                                      <p:cBhvr>
                                        <p:cTn id="7" dur="500" fill="hold"/>
                                        <p:tgtEl>
                                          <p:spTgt spid="153603"/>
                                        </p:tgtEl>
                                        <p:attrNameLst>
                                          <p:attrName>ppt_w</p:attrName>
                                        </p:attrNameLst>
                                      </p:cBhvr>
                                      <p:tavLst>
                                        <p:tav tm="0">
                                          <p:val>
                                            <p:fltVal val="0"/>
                                          </p:val>
                                        </p:tav>
                                        <p:tav tm="100000">
                                          <p:val>
                                            <p:strVal val="#ppt_w"/>
                                          </p:val>
                                        </p:tav>
                                      </p:tavLst>
                                    </p:anim>
                                    <p:anim calcmode="lin" valueType="num">
                                      <p:cBhvr>
                                        <p:cTn id="8" dur="500" fill="hold"/>
                                        <p:tgtEl>
                                          <p:spTgt spid="153603"/>
                                        </p:tgtEl>
                                        <p:attrNameLst>
                                          <p:attrName>ppt_h</p:attrName>
                                        </p:attrNameLst>
                                      </p:cBhvr>
                                      <p:tavLst>
                                        <p:tav tm="0">
                                          <p:val>
                                            <p:fltVal val="0"/>
                                          </p:val>
                                        </p:tav>
                                        <p:tav tm="100000">
                                          <p:val>
                                            <p:strVal val="#ppt_h"/>
                                          </p:val>
                                        </p:tav>
                                      </p:tavLst>
                                    </p:anim>
                                    <p:animEffect transition="in" filter="fade">
                                      <p:cBhvr>
                                        <p:cTn id="9"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dirty="0">
                <a:latin typeface="Segoe Light"/>
                <a:cs typeface="Arial" panose="020B0604020202020204" pitchFamily="34" charset="0"/>
              </a:rPr>
              <a:t>Linux</a:t>
            </a:r>
            <a:r>
              <a:rPr lang="zh-CN" altLang="en-US" dirty="0">
                <a:latin typeface="Segoe Light"/>
                <a:cs typeface="Arial" panose="020B0604020202020204" pitchFamily="34" charset="0"/>
              </a:rPr>
              <a:t>简介</a:t>
            </a:r>
            <a:r>
              <a:rPr lang="en-US" altLang="zh-CN" dirty="0">
                <a:latin typeface="Segoe Light"/>
                <a:cs typeface="Arial" panose="020B0604020202020204" pitchFamily="34" charset="0"/>
              </a:rPr>
              <a:t>-</a:t>
            </a:r>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发型</a:t>
            </a:r>
            <a:r>
              <a:rPr lang="zh-CN" altLang="en-US" sz="4000" dirty="0" smtClean="0">
                <a:solidFill>
                  <a:srgbClr val="000099"/>
                </a:solidFill>
                <a:latin typeface="Segoe Light"/>
                <a:cs typeface="Arial" panose="020B0604020202020204" pitchFamily="34" charset="0"/>
              </a:rPr>
              <a:t>版</a:t>
            </a:r>
            <a:r>
              <a:rPr lang="zh-CN" altLang="en-US" sz="4000" dirty="0">
                <a:solidFill>
                  <a:srgbClr val="000099"/>
                </a:solidFill>
                <a:latin typeface="Segoe Light"/>
                <a:cs typeface="Arial" panose="020B0604020202020204" pitchFamily="34" charset="0"/>
              </a:rPr>
              <a:t>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6957"/>
            <a:ext cx="1028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desktop1_3"/>
          <p:cNvPicPr>
            <a:picLocks noChangeAspect="1" noChangeArrowheads="1"/>
          </p:cNvPicPr>
          <p:nvPr/>
        </p:nvPicPr>
        <p:blipFill>
          <a:blip r:embed="rId4"/>
          <a:srcRect/>
          <a:stretch>
            <a:fillRect/>
          </a:stretch>
        </p:blipFill>
        <p:spPr bwMode="auto">
          <a:xfrm>
            <a:off x="1840706" y="2119313"/>
            <a:ext cx="6643687" cy="4814887"/>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00638239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481805" y="14478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操作系统的三个部分</a:t>
            </a:r>
            <a:endParaRPr lang="zh-CN" altLang="en-US" dirty="0"/>
          </a:p>
        </p:txBody>
      </p:sp>
      <p:sp>
        <p:nvSpPr>
          <p:cNvPr id="9" name="Rectangle 2"/>
          <p:cNvSpPr txBox="1">
            <a:spLocks noChangeArrowheads="1"/>
          </p:cNvSpPr>
          <p:nvPr/>
        </p:nvSpPr>
        <p:spPr bwMode="auto">
          <a:xfrm>
            <a:off x="0" y="274638"/>
            <a:ext cx="8229600" cy="850106"/>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lvl1pPr algn="l" eaLnBrk="1" hangingPunct="1">
              <a:defRPr sz="3600" b="1">
                <a:solidFill>
                  <a:schemeClr val="tx1"/>
                </a:solidFill>
                <a:latin typeface="+mj-lt"/>
                <a:ea typeface="+mj-ea"/>
                <a:cs typeface="+mj-cs"/>
                <a:sym typeface="Calibri Bold" charset="0"/>
              </a:defRPr>
            </a:lvl1pPr>
            <a:lvl2pPr algn="l">
              <a:defRPr sz="3600">
                <a:solidFill>
                  <a:schemeClr val="tx1"/>
                </a:solidFill>
                <a:latin typeface="Calibri Bold" charset="0"/>
                <a:ea typeface="ヒラギノ角ゴ ProN W6" charset="-128"/>
                <a:cs typeface="ヒラギノ角ゴ ProN W6" charset="-128"/>
                <a:sym typeface="Calibri Bold" charset="0"/>
              </a:defRPr>
            </a:lvl2pPr>
            <a:lvl3pPr algn="l">
              <a:defRPr sz="3600">
                <a:solidFill>
                  <a:schemeClr val="tx1"/>
                </a:solidFill>
                <a:latin typeface="Calibri Bold" charset="0"/>
                <a:ea typeface="ヒラギノ角ゴ ProN W6" charset="-128"/>
                <a:cs typeface="ヒラギノ角ゴ ProN W6" charset="-128"/>
                <a:sym typeface="Calibri Bold" charset="0"/>
              </a:defRPr>
            </a:lvl3pPr>
            <a:lvl4pPr algn="l">
              <a:defRPr sz="3600">
                <a:solidFill>
                  <a:schemeClr val="tx1"/>
                </a:solidFill>
                <a:latin typeface="Calibri Bold" charset="0"/>
                <a:ea typeface="ヒラギノ角ゴ ProN W6" charset="-128"/>
                <a:cs typeface="ヒラギノ角ゴ ProN W6" charset="-128"/>
                <a:sym typeface="Calibri Bold" charset="0"/>
              </a:defRPr>
            </a:lvl4pPr>
            <a:lvl5pPr algn="l">
              <a:defRPr sz="3600">
                <a:solidFill>
                  <a:schemeClr val="tx1"/>
                </a:solidFill>
                <a:latin typeface="Calibri Bold" charset="0"/>
                <a:ea typeface="ヒラギノ角ゴ ProN W6" charset="-128"/>
                <a:cs typeface="ヒラギノ角ゴ ProN W6" charset="-128"/>
                <a:sym typeface="Calibri Bold" charset="0"/>
              </a:defRPr>
            </a:lvl5pPr>
            <a:lvl6pPr marL="4572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endParaRPr lang="zh-CN" altLang="en-US" dirty="0"/>
          </a:p>
        </p:txBody>
      </p:sp>
      <p:sp>
        <p:nvSpPr>
          <p:cNvPr id="10" name="Rectangle 3"/>
          <p:cNvSpPr txBox="1">
            <a:spLocks noChangeArrowheads="1"/>
          </p:cNvSpPr>
          <p:nvPr/>
        </p:nvSpPr>
        <p:spPr bwMode="auto">
          <a:xfrm>
            <a:off x="235222" y="1526744"/>
            <a:ext cx="8613503" cy="3667125"/>
          </a:xfrm>
          <a:prstGeom prst="rect">
            <a:avLst/>
          </a:prstGeom>
          <a:noFill/>
          <a:ln w="9525">
            <a:noFill/>
            <a:miter lim="800000"/>
            <a:headEnd/>
            <a:tailEnd/>
          </a:ln>
          <a:effectLst/>
        </p:spPr>
        <p:txBody>
          <a:bodyPr vert="horz" wrap="square" lIns="38100" tIns="38100" rIns="38100" bIns="38100" numCol="1" rtlCol="0" anchor="t" anchorCtr="0" compatLnSpc="1">
            <a:prstTxWarp prst="textNoShape">
              <a:avLst/>
            </a:prstTxWarp>
            <a:noAutofit/>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fontAlgn="auto">
              <a:spcAft>
                <a:spcPts val="0"/>
              </a:spcAft>
              <a:defRPr/>
            </a:pPr>
            <a:r>
              <a:rPr lang="zh-CN" altLang="en-US" dirty="0" smtClean="0">
                <a:latin typeface="宋体" pitchFamily="2" charset="-122"/>
                <a:ea typeface="宋体" pitchFamily="2" charset="-122"/>
              </a:rPr>
              <a:t>内核</a:t>
            </a:r>
          </a:p>
          <a:p>
            <a:pPr lvl="1" fontAlgn="auto">
              <a:spcAft>
                <a:spcPts val="0"/>
              </a:spcAft>
              <a:defRPr/>
            </a:pPr>
            <a:r>
              <a:rPr lang="zh-CN" altLang="en-US" sz="2400" dirty="0" smtClean="0">
                <a:latin typeface="宋体" pitchFamily="2" charset="-122"/>
                <a:ea typeface="宋体" pitchFamily="2" charset="-122"/>
              </a:rPr>
              <a:t>操作系统五大管理功能一般都由操作系统内核负责。</a:t>
            </a:r>
          </a:p>
          <a:p>
            <a:pPr fontAlgn="auto">
              <a:spcAft>
                <a:spcPts val="0"/>
              </a:spcAft>
              <a:defRPr/>
            </a:pPr>
            <a:r>
              <a:rPr lang="zh-CN" altLang="en-US" dirty="0" smtClean="0">
                <a:latin typeface="宋体" pitchFamily="2" charset="-122"/>
                <a:ea typeface="宋体" pitchFamily="2" charset="-122"/>
              </a:rPr>
              <a:t>外壳</a:t>
            </a:r>
          </a:p>
          <a:p>
            <a:pPr lvl="1" fontAlgn="auto">
              <a:spcAft>
                <a:spcPts val="0"/>
              </a:spcAft>
              <a:defRPr/>
            </a:pPr>
            <a:r>
              <a:rPr lang="zh-CN" altLang="en-US" sz="2400" dirty="0" smtClean="0">
                <a:latin typeface="宋体" pitchFamily="2" charset="-122"/>
                <a:ea typeface="宋体" pitchFamily="2" charset="-122"/>
              </a:rPr>
              <a:t>外壳程序负责接收用户操作，提供与用户的交互界面。</a:t>
            </a:r>
          </a:p>
          <a:p>
            <a:pPr lvl="1" fontAlgn="auto">
              <a:spcAft>
                <a:spcPts val="0"/>
              </a:spcAft>
              <a:defRPr/>
            </a:pPr>
            <a:r>
              <a:rPr lang="zh-CN" altLang="en-US" sz="2400" dirty="0" smtClean="0">
                <a:latin typeface="宋体" pitchFamily="2" charset="-122"/>
                <a:ea typeface="宋体" pitchFamily="2" charset="-122"/>
              </a:rPr>
              <a:t>一般操作系统提供给用户的界面主要有两种：文本界面；</a:t>
            </a:r>
            <a:r>
              <a:rPr lang="en-US" altLang="zh-CN" sz="2400" dirty="0" smtClean="0">
                <a:latin typeface="宋体" pitchFamily="2" charset="-122"/>
                <a:ea typeface="宋体" pitchFamily="2" charset="-122"/>
              </a:rPr>
              <a:t>GUI </a:t>
            </a:r>
            <a:r>
              <a:rPr lang="zh-CN" altLang="en-US" sz="2400" dirty="0" smtClean="0">
                <a:latin typeface="宋体" pitchFamily="2" charset="-122"/>
                <a:ea typeface="宋体" pitchFamily="2" charset="-122"/>
              </a:rPr>
              <a:t>图形界面。</a:t>
            </a:r>
          </a:p>
          <a:p>
            <a:pPr fontAlgn="auto">
              <a:spcAft>
                <a:spcPts val="0"/>
              </a:spcAft>
              <a:defRPr/>
            </a:pPr>
            <a:r>
              <a:rPr lang="zh-CN" altLang="en-US" dirty="0" smtClean="0">
                <a:latin typeface="宋体" pitchFamily="2" charset="-122"/>
                <a:ea typeface="宋体" pitchFamily="2" charset="-122"/>
              </a:rPr>
              <a:t>管理工具和附属软件</a:t>
            </a:r>
          </a:p>
          <a:p>
            <a:pPr lvl="1" fontAlgn="auto">
              <a:spcAft>
                <a:spcPts val="0"/>
              </a:spcAft>
              <a:defRPr/>
            </a:pPr>
            <a:r>
              <a:rPr lang="zh-CN" altLang="en-US" sz="2400" dirty="0" smtClean="0">
                <a:latin typeface="宋体" pitchFamily="2" charset="-122"/>
                <a:ea typeface="宋体" pitchFamily="2" charset="-122"/>
              </a:rPr>
              <a:t>一般是操作系统在发布时附带提供给用户的，用户安装完操作系统，就可以利用操作系统自带的管理工具和软件进行一些基本的操作。</a:t>
            </a:r>
            <a:endParaRPr lang="zh-CN" altLang="en-US" sz="2400" dirty="0" smtClean="0">
              <a:latin typeface="宋体" pitchFamily="2" charset="-122"/>
              <a:ea typeface="宋体" pitchFamily="2" charset="-122"/>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312" y="5373687"/>
            <a:ext cx="302577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1094894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01650" y="533400"/>
            <a:ext cx="3877975" cy="707882"/>
          </a:xfrm>
          <a:prstGeom prst="rect">
            <a:avLst/>
          </a:prstGeom>
          <a:noFill/>
          <a:ln w="12700">
            <a:noFill/>
            <a:miter lim="800000"/>
            <a:headEnd type="none" w="sm" len="sm"/>
            <a:tailEnd type="none" w="sm" len="sm"/>
          </a:ln>
          <a:effectLst/>
        </p:spPr>
        <p:txBody>
          <a:bodyPr wrap="none" lIns="91435" tIns="45718" rIns="91435" bIns="45718">
            <a:spAutoFit/>
          </a:bodyPr>
          <a:lstStyle/>
          <a:p>
            <a:pPr fontAlgn="auto">
              <a:spcBef>
                <a:spcPts val="0"/>
              </a:spcBef>
              <a:spcAft>
                <a:spcPts val="0"/>
              </a:spcAft>
              <a:defRPr/>
            </a:pPr>
            <a:r>
              <a:rPr lang="zh-CN" altLang="en-US" sz="3800" b="1" noProof="1">
                <a:solidFill>
                  <a:srgbClr val="FF0000"/>
                </a:solidFill>
                <a:latin typeface="微软雅黑" pitchFamily="34" charset="-122"/>
                <a:ea typeface="微软雅黑" pitchFamily="34" charset="-122"/>
                <a:cs typeface="+mj-cs"/>
              </a:rPr>
              <a:t>操作系统的功能</a:t>
            </a:r>
            <a:r>
              <a:rPr kumimoji="1" lang="zh-CN" altLang="en-US" sz="4000" b="1" noProof="1">
                <a:latin typeface="微软雅黑" pitchFamily="34" charset="-122"/>
                <a:ea typeface="微软雅黑" pitchFamily="34" charset="-122"/>
              </a:rPr>
              <a:t>	</a:t>
            </a:r>
            <a:endParaRPr kumimoji="1" lang="zh-CN" altLang="en-US" sz="4000" b="1" dirty="0">
              <a:latin typeface="微软雅黑" pitchFamily="34" charset="-122"/>
              <a:ea typeface="微软雅黑" pitchFamily="34" charset="-122"/>
            </a:endParaRPr>
          </a:p>
        </p:txBody>
      </p:sp>
      <p:grpSp>
        <p:nvGrpSpPr>
          <p:cNvPr id="5" name="Group 3"/>
          <p:cNvGrpSpPr>
            <a:grpSpLocks/>
          </p:cNvGrpSpPr>
          <p:nvPr/>
        </p:nvGrpSpPr>
        <p:grpSpPr bwMode="auto">
          <a:xfrm>
            <a:off x="47625" y="1822450"/>
            <a:ext cx="7620000" cy="4343400"/>
            <a:chOff x="934" y="1412"/>
            <a:chExt cx="7000" cy="3800"/>
          </a:xfrm>
        </p:grpSpPr>
        <p:grpSp>
          <p:nvGrpSpPr>
            <p:cNvPr id="6" name="Group 4"/>
            <p:cNvGrpSpPr>
              <a:grpSpLocks/>
            </p:cNvGrpSpPr>
            <p:nvPr/>
          </p:nvGrpSpPr>
          <p:grpSpPr bwMode="auto">
            <a:xfrm>
              <a:off x="934" y="1412"/>
              <a:ext cx="3214" cy="1377"/>
              <a:chOff x="672" y="1056"/>
              <a:chExt cx="2204" cy="992"/>
            </a:xfrm>
          </p:grpSpPr>
          <p:sp>
            <p:nvSpPr>
              <p:cNvPr id="19" name="AutoShape 5"/>
              <p:cNvSpPr>
                <a:spLocks noChangeArrowheads="1"/>
              </p:cNvSpPr>
              <p:nvPr/>
            </p:nvSpPr>
            <p:spPr bwMode="auto">
              <a:xfrm>
                <a:off x="672" y="1056"/>
                <a:ext cx="2108" cy="992"/>
              </a:xfrm>
              <a:prstGeom prst="flowChartPunchedCard">
                <a:avLst/>
              </a:prstGeom>
              <a:solidFill>
                <a:srgbClr val="008000"/>
              </a:solidFill>
              <a:ln w="12700">
                <a:solidFill>
                  <a:schemeClr val="tx1"/>
                </a:solidFill>
                <a:miter lim="800000"/>
                <a:headEnd type="none" w="sm" len="sm"/>
                <a:tailEnd type="none" w="sm" len="sm"/>
              </a:ln>
              <a:effectLst>
                <a:outerShdw dist="107763" dir="2700000" algn="ctr" rotWithShape="0">
                  <a:schemeClr val="bg2"/>
                </a:outerShdw>
              </a:effectLst>
            </p:spPr>
            <p:txBody>
              <a:bodyPr wrap="none" lIns="91435" tIns="45718" rIns="91435" bIns="45718" anchor="ctr"/>
              <a:lstStyle/>
              <a:p>
                <a:pPr algn="ctr"/>
                <a:endParaRPr kumimoji="1" lang="zh-CN" altLang="en-US" sz="2800">
                  <a:latin typeface="微软雅黑" pitchFamily="34" charset="-122"/>
                  <a:ea typeface="微软雅黑" pitchFamily="34" charset="-122"/>
                </a:endParaRPr>
              </a:p>
            </p:txBody>
          </p:sp>
          <p:sp>
            <p:nvSpPr>
              <p:cNvPr id="20" name="Rectangle 6"/>
              <p:cNvSpPr>
                <a:spLocks noChangeArrowheads="1"/>
              </p:cNvSpPr>
              <p:nvPr/>
            </p:nvSpPr>
            <p:spPr bwMode="auto">
              <a:xfrm>
                <a:off x="868" y="1138"/>
                <a:ext cx="2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5" tIns="45718" rIns="91435" bIns="45718">
                <a:spAutoFit/>
              </a:bodyPr>
              <a:lstStyle/>
              <a:p>
                <a:r>
                  <a:rPr kumimoji="1" lang="zh-CN" altLang="en-US" sz="2400" b="1">
                    <a:solidFill>
                      <a:srgbClr val="FFFF00"/>
                    </a:solidFill>
                    <a:latin typeface="微软雅黑" pitchFamily="34" charset="-122"/>
                    <a:ea typeface="微软雅黑" pitchFamily="34" charset="-122"/>
                  </a:rPr>
                  <a:t> </a:t>
                </a:r>
                <a:r>
                  <a:rPr kumimoji="1" lang="en-US" altLang="zh-CN" sz="2800" b="1">
                    <a:solidFill>
                      <a:srgbClr val="FFFF00"/>
                    </a:solidFill>
                    <a:latin typeface="微软雅黑" pitchFamily="34" charset="-122"/>
                    <a:ea typeface="微软雅黑" pitchFamily="34" charset="-122"/>
                  </a:rPr>
                  <a:t>CPU</a:t>
                </a:r>
                <a:r>
                  <a:rPr kumimoji="1" lang="zh-CN" altLang="en-US" sz="2800" b="1">
                    <a:solidFill>
                      <a:srgbClr val="FFFF00"/>
                    </a:solidFill>
                    <a:latin typeface="微软雅黑" pitchFamily="34" charset="-122"/>
                    <a:ea typeface="微软雅黑" pitchFamily="34" charset="-122"/>
                  </a:rPr>
                  <a:t>的控制与管理</a:t>
                </a:r>
                <a:endParaRPr kumimoji="1" lang="zh-CN" altLang="en-US" sz="2800">
                  <a:latin typeface="微软雅黑" pitchFamily="34" charset="-122"/>
                  <a:ea typeface="微软雅黑" pitchFamily="34" charset="-122"/>
                </a:endParaRPr>
              </a:p>
            </p:txBody>
          </p:sp>
        </p:grpSp>
        <p:grpSp>
          <p:nvGrpSpPr>
            <p:cNvPr id="7" name="Group 7"/>
            <p:cNvGrpSpPr>
              <a:grpSpLocks/>
            </p:cNvGrpSpPr>
            <p:nvPr/>
          </p:nvGrpSpPr>
          <p:grpSpPr bwMode="auto">
            <a:xfrm>
              <a:off x="1774" y="2012"/>
              <a:ext cx="3074" cy="1377"/>
              <a:chOff x="1260" y="1511"/>
              <a:chExt cx="2108" cy="992"/>
            </a:xfrm>
          </p:grpSpPr>
          <p:sp>
            <p:nvSpPr>
              <p:cNvPr id="17" name="AutoShape 8"/>
              <p:cNvSpPr>
                <a:spLocks noChangeArrowheads="1"/>
              </p:cNvSpPr>
              <p:nvPr/>
            </p:nvSpPr>
            <p:spPr bwMode="auto">
              <a:xfrm>
                <a:off x="1260" y="1511"/>
                <a:ext cx="2108" cy="992"/>
              </a:xfrm>
              <a:prstGeom prst="flowChartPunchedCard">
                <a:avLst/>
              </a:prstGeom>
              <a:solidFill>
                <a:srgbClr val="008000"/>
              </a:solidFill>
              <a:ln w="12700">
                <a:solidFill>
                  <a:schemeClr val="tx1"/>
                </a:solidFill>
                <a:miter lim="800000"/>
                <a:headEnd type="none" w="sm" len="sm"/>
                <a:tailEnd type="none" w="sm" len="sm"/>
              </a:ln>
              <a:effectLst>
                <a:outerShdw dist="107763" dir="2700000" algn="ctr" rotWithShape="0">
                  <a:schemeClr val="bg2"/>
                </a:outerShdw>
              </a:effectLst>
            </p:spPr>
            <p:txBody>
              <a:bodyPr wrap="none" lIns="91435" tIns="45718" rIns="91435" bIns="45718" anchor="ctr"/>
              <a:lstStyle/>
              <a:p>
                <a:pPr algn="ctr"/>
                <a:endParaRPr kumimoji="1" lang="zh-CN" altLang="en-US" sz="3600">
                  <a:latin typeface="微软雅黑" pitchFamily="34" charset="-122"/>
                  <a:ea typeface="微软雅黑" pitchFamily="34" charset="-122"/>
                </a:endParaRPr>
              </a:p>
            </p:txBody>
          </p:sp>
          <p:sp>
            <p:nvSpPr>
              <p:cNvPr id="18" name="Rectangle 9"/>
              <p:cNvSpPr>
                <a:spLocks noChangeArrowheads="1"/>
              </p:cNvSpPr>
              <p:nvPr/>
            </p:nvSpPr>
            <p:spPr bwMode="auto">
              <a:xfrm>
                <a:off x="1407" y="1592"/>
                <a:ext cx="1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5" tIns="45718" rIns="91435" bIns="45718">
                <a:spAutoFit/>
              </a:bodyPr>
              <a:lstStyle/>
              <a:p>
                <a:r>
                  <a:rPr kumimoji="1" lang="zh-CN" altLang="en-US" sz="2800" b="1">
                    <a:solidFill>
                      <a:srgbClr val="FFFF00"/>
                    </a:solidFill>
                    <a:latin typeface="微软雅黑" pitchFamily="34" charset="-122"/>
                    <a:ea typeface="微软雅黑" pitchFamily="34" charset="-122"/>
                  </a:rPr>
                  <a:t>内存的分配与管理</a:t>
                </a:r>
                <a:endParaRPr kumimoji="1" lang="zh-CN" altLang="en-US" sz="2800">
                  <a:latin typeface="微软雅黑" pitchFamily="34" charset="-122"/>
                  <a:ea typeface="微软雅黑" pitchFamily="34" charset="-122"/>
                </a:endParaRPr>
              </a:p>
            </p:txBody>
          </p:sp>
        </p:grpSp>
        <p:grpSp>
          <p:nvGrpSpPr>
            <p:cNvPr id="8" name="Group 10"/>
            <p:cNvGrpSpPr>
              <a:grpSpLocks/>
            </p:cNvGrpSpPr>
            <p:nvPr/>
          </p:nvGrpSpPr>
          <p:grpSpPr bwMode="auto">
            <a:xfrm>
              <a:off x="2722" y="2617"/>
              <a:ext cx="3530" cy="1379"/>
              <a:chOff x="1898" y="1924"/>
              <a:chExt cx="2128" cy="993"/>
            </a:xfrm>
          </p:grpSpPr>
          <p:sp>
            <p:nvSpPr>
              <p:cNvPr id="15" name="AutoShape 11"/>
              <p:cNvSpPr>
                <a:spLocks noChangeArrowheads="1"/>
              </p:cNvSpPr>
              <p:nvPr/>
            </p:nvSpPr>
            <p:spPr bwMode="auto">
              <a:xfrm>
                <a:off x="1898" y="1924"/>
                <a:ext cx="2107" cy="990"/>
              </a:xfrm>
              <a:prstGeom prst="flowChartPunchedCard">
                <a:avLst/>
              </a:prstGeom>
              <a:solidFill>
                <a:srgbClr val="008000"/>
              </a:solidFill>
              <a:ln w="12700">
                <a:solidFill>
                  <a:schemeClr val="tx1"/>
                </a:solidFill>
                <a:miter lim="800000"/>
                <a:headEnd type="none" w="sm" len="sm"/>
                <a:tailEnd type="none" w="sm" len="sm"/>
              </a:ln>
              <a:effectLst>
                <a:outerShdw dist="107763" dir="2700000" algn="ctr" rotWithShape="0">
                  <a:schemeClr val="bg2"/>
                </a:outerShdw>
              </a:effectLst>
            </p:spPr>
            <p:txBody>
              <a:bodyPr wrap="none" lIns="91435" tIns="45718" rIns="91435" bIns="45718" anchor="ctr"/>
              <a:lstStyle/>
              <a:p>
                <a:pPr algn="ctr"/>
                <a:endParaRPr kumimoji="1" lang="zh-CN" altLang="en-US" sz="2800">
                  <a:latin typeface="微软雅黑" pitchFamily="34" charset="-122"/>
                  <a:ea typeface="微软雅黑" pitchFamily="34" charset="-122"/>
                </a:endParaRPr>
              </a:p>
            </p:txBody>
          </p:sp>
          <p:sp>
            <p:nvSpPr>
              <p:cNvPr id="16" name="Rectangle 12"/>
              <p:cNvSpPr>
                <a:spLocks noChangeArrowheads="1"/>
              </p:cNvSpPr>
              <p:nvPr/>
            </p:nvSpPr>
            <p:spPr bwMode="auto">
              <a:xfrm>
                <a:off x="1946" y="2027"/>
                <a:ext cx="208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5" tIns="45718" rIns="91435" bIns="45718">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b="1">
                    <a:solidFill>
                      <a:srgbClr val="FFFF00"/>
                    </a:solidFill>
                    <a:latin typeface="微软雅黑" pitchFamily="34" charset="-122"/>
                    <a:ea typeface="微软雅黑" pitchFamily="34" charset="-122"/>
                  </a:rPr>
                  <a:t>外部设备的控制与管理</a:t>
                </a:r>
                <a:endParaRPr kumimoji="1" lang="zh-CN" altLang="en-US" sz="3600">
                  <a:latin typeface="微软雅黑" pitchFamily="34" charset="-122"/>
                  <a:ea typeface="微软雅黑" pitchFamily="34" charset="-122"/>
                </a:endParaRPr>
              </a:p>
            </p:txBody>
          </p:sp>
        </p:grpSp>
        <p:grpSp>
          <p:nvGrpSpPr>
            <p:cNvPr id="9" name="Group 13"/>
            <p:cNvGrpSpPr>
              <a:grpSpLocks/>
            </p:cNvGrpSpPr>
            <p:nvPr/>
          </p:nvGrpSpPr>
          <p:grpSpPr bwMode="auto">
            <a:xfrm>
              <a:off x="3734" y="3278"/>
              <a:ext cx="3290" cy="1380"/>
              <a:chOff x="2584" y="2379"/>
              <a:chExt cx="2108" cy="993"/>
            </a:xfrm>
          </p:grpSpPr>
          <p:sp>
            <p:nvSpPr>
              <p:cNvPr id="13" name="AutoShape 14"/>
              <p:cNvSpPr>
                <a:spLocks noChangeArrowheads="1"/>
              </p:cNvSpPr>
              <p:nvPr/>
            </p:nvSpPr>
            <p:spPr bwMode="auto">
              <a:xfrm>
                <a:off x="2584" y="2379"/>
                <a:ext cx="2108" cy="990"/>
              </a:xfrm>
              <a:prstGeom prst="flowChartPunchedCard">
                <a:avLst/>
              </a:prstGeom>
              <a:solidFill>
                <a:srgbClr val="008000"/>
              </a:solidFill>
              <a:ln w="12700">
                <a:solidFill>
                  <a:schemeClr val="tx1"/>
                </a:solidFill>
                <a:miter lim="800000"/>
                <a:headEnd type="none" w="sm" len="sm"/>
                <a:tailEnd type="none" w="sm" len="sm"/>
              </a:ln>
              <a:effectLst>
                <a:outerShdw dist="107763" dir="2700000" algn="ctr" rotWithShape="0">
                  <a:schemeClr val="bg2"/>
                </a:outerShdw>
              </a:effectLst>
            </p:spPr>
            <p:txBody>
              <a:bodyPr wrap="none" lIns="91435" tIns="45718" rIns="91435" bIns="45718" anchor="ctr"/>
              <a:lstStyle/>
              <a:p>
                <a:pPr algn="ctr"/>
                <a:endParaRPr kumimoji="1" lang="zh-CN" altLang="en-US" sz="2800">
                  <a:latin typeface="微软雅黑" pitchFamily="34" charset="-122"/>
                  <a:ea typeface="微软雅黑" pitchFamily="34" charset="-122"/>
                </a:endParaRPr>
              </a:p>
            </p:txBody>
          </p:sp>
          <p:sp>
            <p:nvSpPr>
              <p:cNvPr id="14" name="Rectangle 15"/>
              <p:cNvSpPr>
                <a:spLocks noChangeArrowheads="1"/>
              </p:cNvSpPr>
              <p:nvPr/>
            </p:nvSpPr>
            <p:spPr bwMode="auto">
              <a:xfrm>
                <a:off x="3173" y="2420"/>
                <a:ext cx="94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5" tIns="45718" rIns="91435" bIns="45718">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b="1">
                    <a:solidFill>
                      <a:srgbClr val="FFFF00"/>
                    </a:solidFill>
                    <a:latin typeface="微软雅黑" pitchFamily="34" charset="-122"/>
                    <a:ea typeface="微软雅黑" pitchFamily="34" charset="-122"/>
                  </a:rPr>
                  <a:t>文件管理</a:t>
                </a:r>
                <a:endParaRPr kumimoji="1" lang="zh-CN" altLang="en-US" sz="2800">
                  <a:latin typeface="微软雅黑" pitchFamily="34" charset="-122"/>
                  <a:ea typeface="微软雅黑" pitchFamily="34" charset="-122"/>
                </a:endParaRPr>
              </a:p>
            </p:txBody>
          </p:sp>
        </p:grpSp>
        <p:grpSp>
          <p:nvGrpSpPr>
            <p:cNvPr id="10" name="Group 16"/>
            <p:cNvGrpSpPr>
              <a:grpSpLocks/>
            </p:cNvGrpSpPr>
            <p:nvPr/>
          </p:nvGrpSpPr>
          <p:grpSpPr bwMode="auto">
            <a:xfrm>
              <a:off x="4580" y="3834"/>
              <a:ext cx="3354" cy="1378"/>
              <a:chOff x="3172" y="2800"/>
              <a:chExt cx="2108" cy="992"/>
            </a:xfrm>
          </p:grpSpPr>
          <p:sp>
            <p:nvSpPr>
              <p:cNvPr id="11" name="AutoShape 17"/>
              <p:cNvSpPr>
                <a:spLocks noChangeArrowheads="1"/>
              </p:cNvSpPr>
              <p:nvPr/>
            </p:nvSpPr>
            <p:spPr bwMode="auto">
              <a:xfrm>
                <a:off x="3172" y="2800"/>
                <a:ext cx="2108" cy="992"/>
              </a:xfrm>
              <a:prstGeom prst="flowChartPunchedCard">
                <a:avLst/>
              </a:prstGeom>
              <a:solidFill>
                <a:srgbClr val="008000"/>
              </a:solidFill>
              <a:ln w="12700">
                <a:solidFill>
                  <a:schemeClr val="tx1"/>
                </a:solidFill>
                <a:miter lim="800000"/>
                <a:headEnd type="none" w="sm" len="sm"/>
                <a:tailEnd type="none" w="sm" len="sm"/>
              </a:ln>
              <a:effectLst>
                <a:outerShdw dist="107763" dir="2700000" algn="ctr" rotWithShape="0">
                  <a:schemeClr val="bg2"/>
                </a:outerShdw>
              </a:effectLst>
            </p:spPr>
            <p:txBody>
              <a:bodyPr wrap="none" lIns="91435" tIns="45718" rIns="91435" bIns="45718" anchor="ctr"/>
              <a:lstStyle/>
              <a:p>
                <a:pPr algn="ctr"/>
                <a:endParaRPr kumimoji="1" lang="zh-CN" altLang="en-US" sz="2800">
                  <a:latin typeface="微软雅黑" pitchFamily="34" charset="-122"/>
                  <a:ea typeface="微软雅黑" pitchFamily="34" charset="-122"/>
                </a:endParaRPr>
              </a:p>
            </p:txBody>
          </p:sp>
          <p:sp>
            <p:nvSpPr>
              <p:cNvPr id="12" name="Rectangle 18"/>
              <p:cNvSpPr>
                <a:spLocks noChangeArrowheads="1"/>
              </p:cNvSpPr>
              <p:nvPr/>
            </p:nvSpPr>
            <p:spPr bwMode="auto">
              <a:xfrm>
                <a:off x="3515" y="2943"/>
                <a:ext cx="15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5" tIns="45718" rIns="91435" bIns="45718">
                <a:spAutoFit/>
              </a:bodyPr>
              <a:lstStyle/>
              <a:p>
                <a:r>
                  <a:rPr kumimoji="1" lang="zh-CN" altLang="en-US" sz="2800" b="1">
                    <a:solidFill>
                      <a:srgbClr val="FFFF00"/>
                    </a:solidFill>
                    <a:latin typeface="微软雅黑" pitchFamily="34" charset="-122"/>
                    <a:ea typeface="微软雅黑" pitchFamily="34" charset="-122"/>
                  </a:rPr>
                  <a:t>作业管理和控制</a:t>
                </a:r>
                <a:endParaRPr kumimoji="1" lang="zh-CN" altLang="en-US" sz="2800">
                  <a:latin typeface="微软雅黑" pitchFamily="34" charset="-122"/>
                  <a:ea typeface="微软雅黑" pitchFamily="34" charset="-122"/>
                </a:endParaRPr>
              </a:p>
            </p:txBody>
          </p:sp>
        </p:grpSp>
      </p:grpSp>
      <p:sp>
        <p:nvSpPr>
          <p:cNvPr id="21" name="Rectangle 19"/>
          <p:cNvSpPr>
            <a:spLocks noChangeArrowheads="1"/>
          </p:cNvSpPr>
          <p:nvPr/>
        </p:nvSpPr>
        <p:spPr bwMode="auto">
          <a:xfrm>
            <a:off x="3544599" y="1925638"/>
            <a:ext cx="1924629" cy="49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4008" tIns="32004" rIns="64008" bIns="32004">
            <a:spAutoFit/>
          </a:bodyPr>
          <a:lstStyle/>
          <a:p>
            <a:pPr algn="ctr" defTabSz="639763" eaLnBrk="0" hangingPunct="0"/>
            <a:r>
              <a:rPr kumimoji="1" lang="zh-CN" altLang="en-US" sz="2800" dirty="0">
                <a:solidFill>
                  <a:schemeClr val="accent2"/>
                </a:solidFill>
                <a:latin typeface="微软雅黑" pitchFamily="34" charset="-122"/>
                <a:ea typeface="微软雅黑" pitchFamily="34" charset="-122"/>
              </a:rPr>
              <a:t>处理器管理</a:t>
            </a:r>
          </a:p>
        </p:txBody>
      </p:sp>
      <p:sp>
        <p:nvSpPr>
          <p:cNvPr id="22" name="Rectangle 20"/>
          <p:cNvSpPr>
            <a:spLocks noChangeArrowheads="1"/>
          </p:cNvSpPr>
          <p:nvPr/>
        </p:nvSpPr>
        <p:spPr bwMode="auto">
          <a:xfrm>
            <a:off x="4482811" y="2547938"/>
            <a:ext cx="1924629" cy="49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4008" tIns="32004" rIns="64008" bIns="32004">
            <a:spAutoFit/>
          </a:bodyPr>
          <a:lstStyle/>
          <a:p>
            <a:pPr algn="ctr" defTabSz="639763" eaLnBrk="0" hangingPunct="0"/>
            <a:r>
              <a:rPr kumimoji="1" lang="zh-CN" altLang="en-US" sz="2800">
                <a:solidFill>
                  <a:schemeClr val="accent2"/>
                </a:solidFill>
                <a:latin typeface="微软雅黑" pitchFamily="34" charset="-122"/>
                <a:ea typeface="微软雅黑" pitchFamily="34" charset="-122"/>
              </a:rPr>
              <a:t>存储器管理</a:t>
            </a:r>
          </a:p>
        </p:txBody>
      </p:sp>
      <p:sp>
        <p:nvSpPr>
          <p:cNvPr id="23" name="Rectangle 21"/>
          <p:cNvSpPr>
            <a:spLocks noChangeArrowheads="1"/>
          </p:cNvSpPr>
          <p:nvPr/>
        </p:nvSpPr>
        <p:spPr bwMode="auto">
          <a:xfrm>
            <a:off x="6033947" y="3273425"/>
            <a:ext cx="1565557" cy="49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4008" tIns="32004" rIns="64008" bIns="32004">
            <a:spAutoFit/>
          </a:bodyPr>
          <a:lstStyle/>
          <a:p>
            <a:pPr algn="ctr" defTabSz="639763" eaLnBrk="0" hangingPunct="0"/>
            <a:r>
              <a:rPr kumimoji="1" lang="zh-CN" altLang="en-US" sz="2800">
                <a:solidFill>
                  <a:schemeClr val="accent2"/>
                </a:solidFill>
                <a:latin typeface="微软雅黑" pitchFamily="34" charset="-122"/>
                <a:ea typeface="微软雅黑" pitchFamily="34" charset="-122"/>
              </a:rPr>
              <a:t>设备管理</a:t>
            </a:r>
          </a:p>
        </p:txBody>
      </p:sp>
      <p:sp>
        <p:nvSpPr>
          <p:cNvPr id="24" name="Rectangle 22"/>
          <p:cNvSpPr>
            <a:spLocks noChangeArrowheads="1"/>
          </p:cNvSpPr>
          <p:nvPr/>
        </p:nvSpPr>
        <p:spPr bwMode="auto">
          <a:xfrm>
            <a:off x="7550767" y="5157788"/>
            <a:ext cx="1602143" cy="51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spAutoFit/>
          </a:bodyPr>
          <a:lstStyle/>
          <a:p>
            <a:r>
              <a:rPr kumimoji="1" lang="zh-CN" altLang="en-US" sz="2800">
                <a:solidFill>
                  <a:schemeClr val="accent2"/>
                </a:solidFill>
                <a:latin typeface="微软雅黑" pitchFamily="34" charset="-122"/>
                <a:ea typeface="微软雅黑" pitchFamily="34" charset="-122"/>
              </a:rPr>
              <a:t>用户接口</a:t>
            </a:r>
          </a:p>
        </p:txBody>
      </p:sp>
      <p:sp>
        <p:nvSpPr>
          <p:cNvPr id="25" name="Rectangle 23"/>
          <p:cNvSpPr>
            <a:spLocks noChangeArrowheads="1"/>
          </p:cNvSpPr>
          <p:nvPr/>
        </p:nvSpPr>
        <p:spPr bwMode="auto">
          <a:xfrm>
            <a:off x="7118967" y="4076700"/>
            <a:ext cx="1602143" cy="51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spAutoFit/>
          </a:bodyPr>
          <a:lstStyle/>
          <a:p>
            <a:r>
              <a:rPr kumimoji="1" lang="zh-CN" altLang="en-US" sz="2800">
                <a:solidFill>
                  <a:schemeClr val="accent2"/>
                </a:solidFill>
                <a:latin typeface="微软雅黑" pitchFamily="34" charset="-122"/>
                <a:ea typeface="微软雅黑" pitchFamily="34" charset="-122"/>
              </a:rPr>
              <a:t>文件管理</a:t>
            </a:r>
          </a:p>
        </p:txBody>
      </p:sp>
    </p:spTree>
    <p:extLst>
      <p:ext uri="{BB962C8B-B14F-4D97-AF65-F5344CB8AC3E}">
        <p14:creationId xmlns:p14="http://schemas.microsoft.com/office/powerpoint/2010/main" val="35336659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499" y="14478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zh-CN" altLang="en-US" kern="0" dirty="0" smtClean="0"/>
              <a:t>外壳</a:t>
            </a:r>
            <a:r>
              <a:rPr lang="zh-CN" altLang="en-US" kern="0" dirty="0"/>
              <a:t>程序对用户的输入命令进行</a:t>
            </a:r>
            <a:r>
              <a:rPr lang="zh-CN" altLang="en-US" kern="0" dirty="0" smtClean="0"/>
              <a:t>解释，</a:t>
            </a:r>
            <a:r>
              <a:rPr lang="zh-CN" altLang="en-US" kern="0" dirty="0"/>
              <a:t> 为用户提供一种通过操作系统使用计算机的操作</a:t>
            </a:r>
            <a:r>
              <a:rPr lang="zh-CN" altLang="en-US" kern="0" dirty="0" smtClean="0"/>
              <a:t>环境。</a:t>
            </a:r>
            <a:endParaRPr lang="en-US" altLang="zh-CN" kern="0" dirty="0" smtClean="0"/>
          </a:p>
          <a:p>
            <a:pPr>
              <a:lnSpc>
                <a:spcPct val="150000"/>
              </a:lnSpc>
              <a:buClr>
                <a:srgbClr val="008000"/>
              </a:buClr>
              <a:buFont typeface="Wingdings" panose="05000000000000000000" pitchFamily="2" charset="2"/>
              <a:buChar char="Ø"/>
            </a:pPr>
            <a:r>
              <a:rPr lang="en-US" altLang="zh-CN" kern="0" dirty="0"/>
              <a:t>Windows</a:t>
            </a:r>
            <a:r>
              <a:rPr lang="zh-CN" altLang="en-US" kern="0" dirty="0"/>
              <a:t>的图形界面，由一个称为</a:t>
            </a:r>
            <a:r>
              <a:rPr lang="en-US" altLang="zh-CN" kern="0" dirty="0"/>
              <a:t>Explorer</a:t>
            </a:r>
            <a:r>
              <a:rPr lang="zh-CN" altLang="en-US" kern="0" dirty="0"/>
              <a:t>的模块解释用户的输入</a:t>
            </a:r>
            <a:r>
              <a:rPr lang="zh-CN" altLang="en-US" kern="0" dirty="0" smtClean="0"/>
              <a:t>。</a:t>
            </a:r>
            <a:endParaRPr lang="en-US" altLang="zh-CN" kern="0" dirty="0" smtClean="0"/>
          </a:p>
          <a:p>
            <a:pPr>
              <a:lnSpc>
                <a:spcPct val="150000"/>
              </a:lnSpc>
              <a:buClr>
                <a:srgbClr val="008000"/>
              </a:buClr>
              <a:buFont typeface="Wingdings" panose="05000000000000000000" pitchFamily="2" charset="2"/>
              <a:buChar char="Ø"/>
            </a:pPr>
            <a:r>
              <a:rPr lang="zh-CN" altLang="en-US" kern="0" dirty="0"/>
              <a:t>如</a:t>
            </a:r>
            <a:r>
              <a:rPr lang="en-US" altLang="zh-CN" kern="0" dirty="0"/>
              <a:t>DOS</a:t>
            </a:r>
            <a:r>
              <a:rPr lang="zh-CN" altLang="en-US" kern="0" dirty="0"/>
              <a:t>的命令行界面，</a:t>
            </a:r>
            <a:r>
              <a:rPr lang="en-US" altLang="zh-CN" kern="0" dirty="0"/>
              <a:t>Command.com</a:t>
            </a:r>
            <a:r>
              <a:rPr lang="zh-CN" altLang="en-US" kern="0" dirty="0"/>
              <a:t>是对命令输入进行解释的外壳程序；</a:t>
            </a:r>
            <a:r>
              <a:rPr lang="zh-CN" altLang="en-US" kern="0" dirty="0">
                <a:solidFill>
                  <a:srgbClr val="FF0000"/>
                </a:solidFill>
              </a:rPr>
              <a:t>（</a:t>
            </a:r>
            <a:r>
              <a:rPr lang="en-US" altLang="zh-CN" kern="0" dirty="0">
                <a:solidFill>
                  <a:srgbClr val="FF0000"/>
                </a:solidFill>
              </a:rPr>
              <a:t>Linux</a:t>
            </a:r>
            <a:r>
              <a:rPr lang="zh-CN" altLang="en-US" kern="0" dirty="0">
                <a:solidFill>
                  <a:srgbClr val="FF0000"/>
                </a:solidFill>
              </a:rPr>
              <a:t>的</a:t>
            </a:r>
            <a:r>
              <a:rPr lang="en-US" altLang="zh-CN" kern="0" dirty="0">
                <a:solidFill>
                  <a:srgbClr val="FF0000"/>
                </a:solidFill>
              </a:rPr>
              <a:t>shell</a:t>
            </a:r>
            <a:r>
              <a:rPr lang="zh-CN" altLang="en-US" kern="0" dirty="0" smtClean="0">
                <a:solidFill>
                  <a:srgbClr val="FF0000"/>
                </a:solidFill>
              </a:rPr>
              <a:t>）</a:t>
            </a:r>
            <a:endParaRPr lang="zh-CN" altLang="en-US" kern="0" dirty="0">
              <a:solidFill>
                <a:srgbClr val="FF0000"/>
              </a:solidFill>
            </a:endParaRPr>
          </a:p>
        </p:txBody>
      </p:sp>
    </p:spTree>
    <p:custDataLst>
      <p:tags r:id="rId1"/>
    </p:custDataLst>
    <p:extLst>
      <p:ext uri="{BB962C8B-B14F-4D97-AF65-F5344CB8AC3E}">
        <p14:creationId xmlns:p14="http://schemas.microsoft.com/office/powerpoint/2010/main" val="428271527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Shell</a:t>
            </a:r>
            <a:r>
              <a:rPr lang="zh-CN" altLang="en-US" dirty="0" smtClean="0">
                <a:latin typeface="黑体" panose="02010609060101010101" pitchFamily="49" charset="-122"/>
                <a:ea typeface="黑体" panose="02010609060101010101" pitchFamily="49" charset="-122"/>
              </a:rPr>
              <a:t>简介</a:t>
            </a:r>
            <a:endParaRPr lang="zh-CN" altLang="en-US"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2085975" y="1364281"/>
            <a:ext cx="5686425" cy="4772025"/>
          </a:xfrm>
          <a:prstGeom prst="rect">
            <a:avLst/>
          </a:prstGeom>
        </p:spPr>
      </p:pic>
      <p:sp>
        <p:nvSpPr>
          <p:cNvPr id="4" name="Line 5"/>
          <p:cNvSpPr>
            <a:spLocks noChangeShapeType="1"/>
          </p:cNvSpPr>
          <p:nvPr/>
        </p:nvSpPr>
        <p:spPr bwMode="auto">
          <a:xfrm>
            <a:off x="2185988" y="2667000"/>
            <a:ext cx="533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3328988" y="26670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AutoShape 7"/>
          <p:cNvSpPr>
            <a:spLocks noChangeArrowheads="1"/>
          </p:cNvSpPr>
          <p:nvPr/>
        </p:nvSpPr>
        <p:spPr bwMode="auto">
          <a:xfrm>
            <a:off x="52388" y="3200400"/>
            <a:ext cx="1676400" cy="1066800"/>
          </a:xfrm>
          <a:prstGeom prst="wedgeEllipseCallout">
            <a:avLst>
              <a:gd name="adj1" fmla="val 73106"/>
              <a:gd name="adj2" fmla="val -95833"/>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latin typeface="Verdana" panose="020B0604030504040204" pitchFamily="34" charset="0"/>
              </a:rPr>
              <a:t>当前</a:t>
            </a:r>
          </a:p>
          <a:p>
            <a:pPr algn="ctr"/>
            <a:r>
              <a:rPr lang="zh-CN" altLang="en-US" sz="2400" b="1" dirty="0">
                <a:latin typeface="Verdana" panose="020B0604030504040204" pitchFamily="34" charset="0"/>
              </a:rPr>
              <a:t>用户名</a:t>
            </a:r>
          </a:p>
        </p:txBody>
      </p:sp>
      <p:sp>
        <p:nvSpPr>
          <p:cNvPr id="8" name="AutoShape 8"/>
          <p:cNvSpPr>
            <a:spLocks noChangeArrowheads="1"/>
          </p:cNvSpPr>
          <p:nvPr/>
        </p:nvSpPr>
        <p:spPr bwMode="auto">
          <a:xfrm>
            <a:off x="3405188" y="3505200"/>
            <a:ext cx="1676400" cy="1143000"/>
          </a:xfrm>
          <a:prstGeom prst="wedgeEllipseCallout">
            <a:avLst>
              <a:gd name="adj1" fmla="val -46116"/>
              <a:gd name="adj2" fmla="val -121667"/>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目录名</a:t>
            </a:r>
          </a:p>
        </p:txBody>
      </p:sp>
      <p:sp>
        <p:nvSpPr>
          <p:cNvPr id="9" name="Line 9"/>
          <p:cNvSpPr>
            <a:spLocks noChangeShapeType="1"/>
          </p:cNvSpPr>
          <p:nvPr/>
        </p:nvSpPr>
        <p:spPr bwMode="auto">
          <a:xfrm>
            <a:off x="3633788" y="26670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10"/>
          <p:cNvSpPr>
            <a:spLocks noChangeArrowheads="1"/>
          </p:cNvSpPr>
          <p:nvPr/>
        </p:nvSpPr>
        <p:spPr bwMode="auto">
          <a:xfrm>
            <a:off x="5005388" y="2971800"/>
            <a:ext cx="2514600" cy="1371600"/>
          </a:xfrm>
          <a:prstGeom prst="wedgeEllipseCallout">
            <a:avLst>
              <a:gd name="adj1" fmla="val -99116"/>
              <a:gd name="adj2" fmla="val -69444"/>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smtClean="0">
                <a:latin typeface="Verdana" panose="020B0604030504040204" pitchFamily="34" charset="0"/>
              </a:rPr>
              <a:t>$</a:t>
            </a:r>
            <a:r>
              <a:rPr lang="zh-CN" altLang="en-US" sz="2000" b="1" dirty="0" smtClean="0">
                <a:latin typeface="Verdana" panose="020B0604030504040204" pitchFamily="34" charset="0"/>
              </a:rPr>
              <a:t>表示当前</a:t>
            </a:r>
            <a:r>
              <a:rPr lang="zh-CN" altLang="en-US" sz="2000" b="1" dirty="0">
                <a:latin typeface="Verdana" panose="020B0604030504040204" pitchFamily="34" charset="0"/>
              </a:rPr>
              <a:t>用户</a:t>
            </a:r>
            <a:r>
              <a:rPr lang="zh-CN" altLang="en-US" sz="2000" b="1" dirty="0" smtClean="0">
                <a:latin typeface="Verdana" panose="020B0604030504040204" pitchFamily="34" charset="0"/>
              </a:rPr>
              <a:t>是一般用户。</a:t>
            </a:r>
            <a:endParaRPr lang="zh-CN" altLang="en-US" sz="2000" b="1" dirty="0">
              <a:latin typeface="Verdana" panose="020B0604030504040204" pitchFamily="34" charset="0"/>
            </a:endParaRPr>
          </a:p>
        </p:txBody>
      </p:sp>
      <p:sp>
        <p:nvSpPr>
          <p:cNvPr id="11" name="Line 11"/>
          <p:cNvSpPr>
            <a:spLocks noChangeShapeType="1"/>
          </p:cNvSpPr>
          <p:nvPr/>
        </p:nvSpPr>
        <p:spPr bwMode="auto">
          <a:xfrm>
            <a:off x="2871788" y="2667000"/>
            <a:ext cx="304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2"/>
          <p:cNvSpPr>
            <a:spLocks noChangeArrowheads="1"/>
          </p:cNvSpPr>
          <p:nvPr/>
        </p:nvSpPr>
        <p:spPr bwMode="auto">
          <a:xfrm>
            <a:off x="1728788" y="3429000"/>
            <a:ext cx="1600200" cy="1066800"/>
          </a:xfrm>
          <a:prstGeom prst="wedgeEllipseCallout">
            <a:avLst>
              <a:gd name="adj1" fmla="val 13889"/>
              <a:gd name="adj2" fmla="val -117560"/>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计机名</a:t>
            </a:r>
          </a:p>
        </p:txBody>
      </p:sp>
    </p:spTree>
    <p:extLst>
      <p:ext uri="{BB962C8B-B14F-4D97-AF65-F5344CB8AC3E}">
        <p14:creationId xmlns:p14="http://schemas.microsoft.com/office/powerpoint/2010/main" val="257439761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2841" y="152400"/>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651354" y="10668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51317" y="1066800"/>
            <a:ext cx="8229600" cy="45259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Shell</a:t>
            </a:r>
            <a:r>
              <a:rPr lang="zh-CN" altLang="en-US" kern="0" dirty="0">
                <a:solidFill>
                  <a:srgbClr val="FF0000"/>
                </a:solidFill>
              </a:rPr>
              <a:t>命令</a:t>
            </a:r>
            <a:r>
              <a:rPr lang="zh-CN" altLang="en-US" kern="0" dirty="0" smtClean="0">
                <a:solidFill>
                  <a:srgbClr val="FF0000"/>
                </a:solidFill>
              </a:rPr>
              <a:t>：从</a:t>
            </a:r>
            <a:r>
              <a:rPr lang="zh-CN" altLang="en-US" kern="0" dirty="0">
                <a:solidFill>
                  <a:srgbClr val="FF0000"/>
                </a:solidFill>
              </a:rPr>
              <a:t>命令行输入语句，每输入一次就能得到一次响应，这些语句就是</a:t>
            </a:r>
            <a:r>
              <a:rPr lang="en-US" altLang="zh-CN" kern="0" dirty="0">
                <a:solidFill>
                  <a:srgbClr val="FF0000"/>
                </a:solidFill>
              </a:rPr>
              <a:t>shell</a:t>
            </a:r>
            <a:r>
              <a:rPr lang="zh-CN" altLang="en-US" kern="0" dirty="0">
                <a:solidFill>
                  <a:srgbClr val="FF0000"/>
                </a:solidFill>
              </a:rPr>
              <a:t>命令。</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76" y="2133600"/>
            <a:ext cx="5782482" cy="4839375"/>
          </a:xfrm>
          <a:prstGeom prst="rect">
            <a:avLst/>
          </a:prstGeom>
        </p:spPr>
      </p:pic>
      <p:sp>
        <p:nvSpPr>
          <p:cNvPr id="8" name="矩形 7"/>
          <p:cNvSpPr/>
          <p:nvPr/>
        </p:nvSpPr>
        <p:spPr bwMode="auto">
          <a:xfrm>
            <a:off x="1752600" y="4376736"/>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矩形 8"/>
          <p:cNvSpPr/>
          <p:nvPr/>
        </p:nvSpPr>
        <p:spPr bwMode="auto">
          <a:xfrm>
            <a:off x="1752600" y="463095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0" name="矩形 9"/>
          <p:cNvSpPr/>
          <p:nvPr/>
        </p:nvSpPr>
        <p:spPr bwMode="auto">
          <a:xfrm>
            <a:off x="1752600" y="4785982"/>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1" name="矩形 10"/>
          <p:cNvSpPr/>
          <p:nvPr/>
        </p:nvSpPr>
        <p:spPr bwMode="auto">
          <a:xfrm>
            <a:off x="1752600" y="508815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2" name="矩形 11"/>
          <p:cNvSpPr/>
          <p:nvPr/>
        </p:nvSpPr>
        <p:spPr bwMode="auto">
          <a:xfrm>
            <a:off x="1752600" y="5236068"/>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ustDataLst>
      <p:tags r:id="rId1"/>
    </p:custDataLst>
    <p:extLst>
      <p:ext uri="{BB962C8B-B14F-4D97-AF65-F5344CB8AC3E}">
        <p14:creationId xmlns:p14="http://schemas.microsoft.com/office/powerpoint/2010/main" val="619973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：又</a:t>
            </a:r>
            <a:r>
              <a:rPr lang="zh-CN" altLang="en-US" kern="0" dirty="0">
                <a:solidFill>
                  <a:srgbClr val="FF0000"/>
                </a:solidFill>
              </a:rPr>
              <a:t>称</a:t>
            </a:r>
            <a:r>
              <a:rPr lang="en-US" altLang="zh-CN" kern="0" dirty="0">
                <a:solidFill>
                  <a:srgbClr val="FF0000"/>
                </a:solidFill>
              </a:rPr>
              <a:t>shell</a:t>
            </a:r>
            <a:r>
              <a:rPr lang="zh-CN" altLang="en-US" kern="0" dirty="0">
                <a:solidFill>
                  <a:srgbClr val="FF0000"/>
                </a:solidFill>
              </a:rPr>
              <a:t>脚本。</a:t>
            </a:r>
          </a:p>
          <a:p>
            <a:pPr>
              <a:lnSpc>
                <a:spcPct val="150000"/>
              </a:lnSpc>
              <a:buClr>
                <a:srgbClr val="008000"/>
              </a:buClr>
              <a:buFont typeface="Wingdings" panose="05000000000000000000" pitchFamily="2" charset="2"/>
              <a:buChar char="Ø"/>
            </a:pPr>
            <a:r>
              <a:rPr lang="zh-CN" altLang="en-US" kern="0" dirty="0"/>
              <a:t>把一系列的</a:t>
            </a:r>
            <a:r>
              <a:rPr lang="en-US" altLang="zh-CN" kern="0" dirty="0"/>
              <a:t>shell</a:t>
            </a:r>
            <a:r>
              <a:rPr lang="zh-CN" altLang="en-US" kern="0" dirty="0"/>
              <a:t>命令，按照一定的语法规则和控制结构，组织在一个文件中，然后由内核来一条接着一条地解释和执行这些命令，这个文件就是一个</a:t>
            </a:r>
            <a:r>
              <a:rPr lang="en-US" altLang="zh-CN" kern="0" dirty="0"/>
              <a:t>shell</a:t>
            </a:r>
            <a:r>
              <a:rPr lang="zh-CN" altLang="en-US" kern="0" dirty="0"/>
              <a:t>程序。</a:t>
            </a:r>
          </a:p>
          <a:p>
            <a:pPr>
              <a:lnSpc>
                <a:spcPct val="150000"/>
              </a:lnSpc>
              <a:buClr>
                <a:srgbClr val="008000"/>
              </a:buClr>
              <a:buFont typeface="Wingdings" panose="05000000000000000000" pitchFamily="2" charset="2"/>
              <a:buChar char="Ø"/>
            </a:pPr>
            <a:r>
              <a:rPr lang="zh-CN" altLang="en-US" kern="0" dirty="0"/>
              <a:t>类似于</a:t>
            </a:r>
            <a:r>
              <a:rPr lang="en-US" altLang="zh-CN" kern="0" dirty="0"/>
              <a:t>DOS/Windows</a:t>
            </a:r>
            <a:r>
              <a:rPr lang="zh-CN" altLang="en-US" kern="0" dirty="0"/>
              <a:t>中的</a:t>
            </a:r>
            <a:r>
              <a:rPr lang="en-US" altLang="zh-CN" kern="0" dirty="0"/>
              <a:t>.bat</a:t>
            </a:r>
            <a:r>
              <a:rPr lang="zh-CN" altLang="en-US" kern="0" dirty="0"/>
              <a:t>批处理文件。</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custDataLst>
      <p:tags r:id="rId1"/>
    </p:custDataLst>
    <p:extLst>
      <p:ext uri="{BB962C8B-B14F-4D97-AF65-F5344CB8AC3E}">
        <p14:creationId xmlns:p14="http://schemas.microsoft.com/office/powerpoint/2010/main" val="5999075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LINUX</a:t>
            </a:r>
            <a:r>
              <a:rPr lang="zh-CN" altLang="en-US" kern="0" dirty="0">
                <a:solidFill>
                  <a:srgbClr val="FF0000"/>
                </a:solidFill>
              </a:rPr>
              <a:t>中的</a:t>
            </a: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：先</a:t>
            </a:r>
            <a:r>
              <a:rPr lang="zh-CN" altLang="en-US" kern="0" dirty="0">
                <a:solidFill>
                  <a:srgbClr val="FF0000"/>
                </a:solidFill>
              </a:rPr>
              <a:t>创建程序文件</a:t>
            </a:r>
            <a:r>
              <a:rPr lang="zh-CN" altLang="en-US" kern="0" dirty="0" smtClean="0">
                <a:solidFill>
                  <a:srgbClr val="FF0000"/>
                </a:solidFill>
              </a:rPr>
              <a:t>。再</a:t>
            </a:r>
            <a:r>
              <a:rPr lang="zh-CN" altLang="en-US" kern="0" dirty="0">
                <a:solidFill>
                  <a:srgbClr val="FF0000"/>
                </a:solidFill>
              </a:rPr>
              <a:t>输入若干命令</a:t>
            </a:r>
            <a:r>
              <a:rPr lang="zh-CN" altLang="en-US" kern="0" dirty="0" smtClean="0">
                <a:solidFill>
                  <a:srgbClr val="FF0000"/>
                </a:solidFill>
              </a:rPr>
              <a:t>。最后</a:t>
            </a:r>
            <a:r>
              <a:rPr lang="zh-CN" altLang="en-US" kern="0" dirty="0">
                <a:solidFill>
                  <a:srgbClr val="FF0000"/>
                </a:solidFill>
              </a:rPr>
              <a:t>执行该程序</a:t>
            </a:r>
            <a:r>
              <a:rPr lang="zh-CN" altLang="en-US" kern="0" dirty="0" smtClean="0">
                <a:solidFill>
                  <a:srgbClr val="FF0000"/>
                </a:solidFill>
              </a:rPr>
              <a:t>。</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grpSp>
        <p:nvGrpSpPr>
          <p:cNvPr id="5" name="Group 4"/>
          <p:cNvGrpSpPr>
            <a:grpSpLocks/>
          </p:cNvGrpSpPr>
          <p:nvPr/>
        </p:nvGrpSpPr>
        <p:grpSpPr bwMode="auto">
          <a:xfrm>
            <a:off x="457200" y="3505200"/>
            <a:ext cx="2057400" cy="2209800"/>
            <a:chOff x="912" y="2784"/>
            <a:chExt cx="768" cy="1392"/>
          </a:xfrm>
        </p:grpSpPr>
        <p:sp>
          <p:nvSpPr>
            <p:cNvPr id="8" name="Rectangle 5"/>
            <p:cNvSpPr>
              <a:spLocks noChangeArrowheads="1"/>
            </p:cNvSpPr>
            <p:nvPr/>
          </p:nvSpPr>
          <p:spPr bwMode="auto">
            <a:xfrm>
              <a:off x="912" y="3024"/>
              <a:ext cx="768" cy="1152"/>
            </a:xfrm>
            <a:prstGeom prst="rect">
              <a:avLst/>
            </a:prstGeom>
            <a:solidFill>
              <a:srgbClr val="33CCCC"/>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l"/>
              <a:endParaRPr lang="en-US" altLang="zh-CN" sz="2000" b="1" dirty="0" smtClean="0"/>
            </a:p>
            <a:p>
              <a:pPr algn="l"/>
              <a:r>
                <a:rPr lang="en-US" altLang="zh-CN" sz="2000" b="1" dirty="0" err="1" smtClean="0"/>
                <a:t>pwd</a:t>
              </a:r>
              <a:endParaRPr lang="en-US" altLang="zh-CN" sz="2000" b="1" dirty="0"/>
            </a:p>
            <a:p>
              <a:pPr algn="l"/>
              <a:r>
                <a:rPr lang="en-US" altLang="zh-CN" sz="2000" b="1" dirty="0" err="1" smtClean="0"/>
                <a:t>Mkdir</a:t>
              </a:r>
              <a:r>
                <a:rPr lang="en-US" altLang="zh-CN" sz="2000" b="1" dirty="0" smtClean="0"/>
                <a:t> lab1</a:t>
              </a:r>
            </a:p>
            <a:p>
              <a:pPr algn="l"/>
              <a:r>
                <a:rPr lang="en-US" altLang="zh-CN" sz="2000" b="1" dirty="0" err="1" smtClean="0"/>
                <a:t>Ls</a:t>
              </a:r>
              <a:endParaRPr lang="en-US" altLang="zh-CN" sz="2000" b="1" dirty="0" smtClean="0"/>
            </a:p>
            <a:p>
              <a:pPr algn="l"/>
              <a:r>
                <a:rPr lang="en-US" altLang="zh-CN" sz="2000" b="1" dirty="0" err="1" smtClean="0"/>
                <a:t>Rmdir</a:t>
              </a:r>
              <a:r>
                <a:rPr lang="en-US" altLang="zh-CN" sz="2000" b="1" dirty="0" smtClean="0"/>
                <a:t> lab1</a:t>
              </a:r>
            </a:p>
            <a:p>
              <a:pPr algn="l"/>
              <a:r>
                <a:rPr lang="en-US" altLang="zh-CN" sz="2000" b="1" dirty="0" err="1" smtClean="0"/>
                <a:t>Ls</a:t>
              </a:r>
              <a:endParaRPr lang="en-US" altLang="zh-CN" sz="2000" b="1" dirty="0" smtClean="0"/>
            </a:p>
            <a:p>
              <a:pPr algn="l"/>
              <a:endParaRPr lang="en-US" altLang="zh-CN" sz="2000" b="1" dirty="0"/>
            </a:p>
          </p:txBody>
        </p:sp>
        <p:sp>
          <p:nvSpPr>
            <p:cNvPr id="9" name="Rectangle 6"/>
            <p:cNvSpPr>
              <a:spLocks noChangeArrowheads="1"/>
            </p:cNvSpPr>
            <p:nvPr/>
          </p:nvSpPr>
          <p:spPr bwMode="auto">
            <a:xfrm>
              <a:off x="912" y="2784"/>
              <a:ext cx="768" cy="240"/>
            </a:xfrm>
            <a:prstGeom prst="rect">
              <a:avLst/>
            </a:prstGeom>
            <a:solidFill>
              <a:schemeClr val="folHlink"/>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err="1"/>
                <a:t>aa</a:t>
              </a:r>
              <a:r>
                <a:rPr lang="en-US" altLang="zh-CN" sz="2000" b="1" dirty="0"/>
                <a:t> </a:t>
              </a:r>
              <a:r>
                <a:rPr lang="zh-CN" altLang="en-US" sz="2000" b="1" dirty="0"/>
                <a:t>脚本</a:t>
              </a:r>
            </a:p>
          </p:txBody>
        </p:sp>
      </p:grpSp>
      <p:sp>
        <p:nvSpPr>
          <p:cNvPr id="10" name="AutoShape 7"/>
          <p:cNvSpPr>
            <a:spLocks noChangeArrowheads="1"/>
          </p:cNvSpPr>
          <p:nvPr/>
        </p:nvSpPr>
        <p:spPr bwMode="auto">
          <a:xfrm>
            <a:off x="2743200" y="3810000"/>
            <a:ext cx="457200" cy="609600"/>
          </a:xfrm>
          <a:prstGeom prst="rightArrow">
            <a:avLst>
              <a:gd name="adj1" fmla="val 50000"/>
              <a:gd name="adj2" fmla="val 25000"/>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10"/>
          <p:cNvPicPr>
            <a:picLocks noChangeAspect="1"/>
          </p:cNvPicPr>
          <p:nvPr/>
        </p:nvPicPr>
        <p:blipFill>
          <a:blip r:embed="rId3"/>
          <a:stretch>
            <a:fillRect/>
          </a:stretch>
        </p:blipFill>
        <p:spPr>
          <a:xfrm>
            <a:off x="3324545" y="2590800"/>
            <a:ext cx="5400675" cy="3790950"/>
          </a:xfrm>
          <a:prstGeom prst="rect">
            <a:avLst/>
          </a:prstGeom>
        </p:spPr>
      </p:pic>
    </p:spTree>
    <p:custDataLst>
      <p:tags r:id="rId1"/>
    </p:custDataLst>
    <p:extLst>
      <p:ext uri="{BB962C8B-B14F-4D97-AF65-F5344CB8AC3E}">
        <p14:creationId xmlns:p14="http://schemas.microsoft.com/office/powerpoint/2010/main" val="119534963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黑体" panose="02010609060101010101" pitchFamily="49" charset="-122"/>
                <a:ea typeface="黑体" panose="02010609060101010101" pitchFamily="49" charset="-122"/>
              </a:rPr>
              <a:t>ssh</a:t>
            </a:r>
            <a:r>
              <a:rPr lang="en-US" altLang="zh-CN" dirty="0" smtClean="0">
                <a:latin typeface="黑体" panose="02010609060101010101" pitchFamily="49" charset="-122"/>
                <a:ea typeface="黑体" panose="02010609060101010101" pitchFamily="49" charset="-122"/>
              </a:rPr>
              <a:t> secure shell </a:t>
            </a:r>
            <a:r>
              <a:rPr lang="zh-CN" altLang="en-US" dirty="0" smtClean="0">
                <a:latin typeface="黑体" panose="02010609060101010101" pitchFamily="49" charset="-122"/>
                <a:ea typeface="黑体" panose="02010609060101010101" pitchFamily="49" charset="-122"/>
              </a:rPr>
              <a:t>下载</a:t>
            </a:r>
            <a:endParaRPr lang="zh-CN" altLang="en-US"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1828800" y="1346200"/>
            <a:ext cx="5098492" cy="5007697"/>
          </a:xfrm>
          <a:prstGeom prst="rect">
            <a:avLst/>
          </a:prstGeom>
          <a:ln>
            <a:solidFill>
              <a:schemeClr val="accent1">
                <a:lumMod val="60000"/>
                <a:lumOff val="40000"/>
              </a:schemeClr>
            </a:solidFill>
          </a:ln>
        </p:spPr>
      </p:pic>
      <p:sp>
        <p:nvSpPr>
          <p:cNvPr id="3" name="矩形 2"/>
          <p:cNvSpPr/>
          <p:nvPr/>
        </p:nvSpPr>
        <p:spPr bwMode="auto">
          <a:xfrm>
            <a:off x="3581400" y="5562600"/>
            <a:ext cx="685800" cy="3048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矩形 7"/>
          <p:cNvSpPr/>
          <p:nvPr/>
        </p:nvSpPr>
        <p:spPr bwMode="auto">
          <a:xfrm>
            <a:off x="3581400" y="1477580"/>
            <a:ext cx="3124200" cy="3048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1186482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solidFill>
                  <a:srgbClr val="FF0000"/>
                </a:solidFill>
              </a:rPr>
              <a:t>Linux</a:t>
            </a:r>
            <a:r>
              <a:rPr lang="zh-CN" altLang="en-US" dirty="0" smtClean="0">
                <a:solidFill>
                  <a:srgbClr val="FF0000"/>
                </a:solidFill>
              </a:rPr>
              <a:t>操作系统概述和实验环境介绍</a:t>
            </a:r>
            <a:endParaRPr lang="en-US" altLang="zh-CN" dirty="0" smtClean="0">
              <a:solidFill>
                <a:srgbClr val="FF0000"/>
              </a:solidFill>
            </a:endParaRPr>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dirty="0" smtClean="0"/>
              <a:t>Vi</a:t>
            </a:r>
            <a:r>
              <a:rPr lang="zh-CN" altLang="en-US" dirty="0" smtClean="0"/>
              <a:t>编辑器</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21423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黑体" panose="02010609060101010101" pitchFamily="49" charset="-122"/>
                <a:ea typeface="黑体" panose="02010609060101010101" pitchFamily="49" charset="-122"/>
              </a:rPr>
              <a:t>ssh</a:t>
            </a:r>
            <a:r>
              <a:rPr lang="en-US" altLang="zh-CN" dirty="0" smtClean="0">
                <a:latin typeface="黑体" panose="02010609060101010101" pitchFamily="49" charset="-122"/>
                <a:ea typeface="黑体" panose="02010609060101010101" pitchFamily="49" charset="-122"/>
              </a:rPr>
              <a:t> secure shell </a:t>
            </a:r>
            <a:r>
              <a:rPr lang="zh-CN" altLang="en-US" dirty="0" smtClean="0">
                <a:latin typeface="黑体" panose="02010609060101010101" pitchFamily="49" charset="-122"/>
                <a:ea typeface="黑体" panose="02010609060101010101" pitchFamily="49" charset="-122"/>
              </a:rPr>
              <a:t>安装</a:t>
            </a:r>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866899" y="1981200"/>
            <a:ext cx="4829175" cy="3638550"/>
          </a:xfrm>
          <a:prstGeom prst="rect">
            <a:avLst/>
          </a:prstGeom>
        </p:spPr>
      </p:pic>
      <p:sp>
        <p:nvSpPr>
          <p:cNvPr id="5" name="Rectangle 3"/>
          <p:cNvSpPr txBox="1">
            <a:spLocks noChangeArrowheads="1"/>
          </p:cNvSpPr>
          <p:nvPr/>
        </p:nvSpPr>
        <p:spPr bwMode="auto">
          <a:xfrm>
            <a:off x="381000" y="1228083"/>
            <a:ext cx="8229600" cy="5135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smtClean="0">
                <a:solidFill>
                  <a:srgbClr val="FF0000"/>
                </a:solidFill>
              </a:rPr>
              <a:t>1</a:t>
            </a:r>
            <a:r>
              <a:rPr lang="zh-CN" altLang="en-US" kern="0" dirty="0" smtClean="0">
                <a:solidFill>
                  <a:srgbClr val="FF0000"/>
                </a:solidFill>
              </a:rPr>
              <a:t>、点击</a:t>
            </a:r>
            <a:r>
              <a:rPr lang="en-US" altLang="zh-CN" kern="0" dirty="0" err="1" smtClean="0">
                <a:solidFill>
                  <a:srgbClr val="FF0000"/>
                </a:solidFill>
              </a:rPr>
              <a:t>ssh</a:t>
            </a:r>
            <a:r>
              <a:rPr lang="zh-CN" altLang="en-US" kern="0" dirty="0" smtClean="0">
                <a:solidFill>
                  <a:srgbClr val="FF0000"/>
                </a:solidFill>
              </a:rPr>
              <a:t>工具的安装程序。</a:t>
            </a:r>
            <a:endParaRPr lang="zh-CN" altLang="en-US" kern="0" dirty="0">
              <a:solidFill>
                <a:srgbClr val="FF0000"/>
              </a:solidFill>
            </a:endParaRP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extLst>
      <p:ext uri="{BB962C8B-B14F-4D97-AF65-F5344CB8AC3E}">
        <p14:creationId xmlns:p14="http://schemas.microsoft.com/office/powerpoint/2010/main" val="24022800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黑体" panose="02010609060101010101" pitchFamily="49" charset="-122"/>
                <a:ea typeface="黑体" panose="02010609060101010101" pitchFamily="49" charset="-122"/>
              </a:rPr>
              <a:t>ssh</a:t>
            </a:r>
            <a:r>
              <a:rPr lang="en-US" altLang="zh-CN" dirty="0" smtClean="0">
                <a:latin typeface="黑体" panose="02010609060101010101" pitchFamily="49" charset="-122"/>
                <a:ea typeface="黑体" panose="02010609060101010101" pitchFamily="49" charset="-122"/>
              </a:rPr>
              <a:t> secure shell </a:t>
            </a:r>
            <a:r>
              <a:rPr lang="zh-CN" altLang="en-US" dirty="0" smtClean="0">
                <a:latin typeface="黑体" panose="02010609060101010101" pitchFamily="49" charset="-122"/>
                <a:ea typeface="黑体" panose="02010609060101010101" pitchFamily="49" charset="-122"/>
              </a:rPr>
              <a:t>安装</a:t>
            </a:r>
            <a:endParaRPr lang="zh-CN" altLang="en-US"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2100262" y="1981200"/>
            <a:ext cx="4791075" cy="3619500"/>
          </a:xfrm>
          <a:prstGeom prst="rect">
            <a:avLst/>
          </a:prstGeom>
        </p:spPr>
      </p:pic>
      <p:sp>
        <p:nvSpPr>
          <p:cNvPr id="4" name="Rectangle 3"/>
          <p:cNvSpPr txBox="1">
            <a:spLocks noChangeArrowheads="1"/>
          </p:cNvSpPr>
          <p:nvPr/>
        </p:nvSpPr>
        <p:spPr bwMode="auto">
          <a:xfrm>
            <a:off x="381000" y="1228083"/>
            <a:ext cx="8229600" cy="5135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2</a:t>
            </a:r>
            <a:r>
              <a:rPr lang="zh-CN" altLang="en-US" kern="0" dirty="0" smtClean="0">
                <a:solidFill>
                  <a:srgbClr val="FF0000"/>
                </a:solidFill>
              </a:rPr>
              <a:t>、点击我接受</a:t>
            </a:r>
            <a:endParaRPr lang="zh-CN" altLang="en-US" kern="0" dirty="0">
              <a:solidFill>
                <a:srgbClr val="FF0000"/>
              </a:solidFill>
            </a:endParaRPr>
          </a:p>
        </p:txBody>
      </p:sp>
    </p:spTree>
    <p:extLst>
      <p:ext uri="{BB962C8B-B14F-4D97-AF65-F5344CB8AC3E}">
        <p14:creationId xmlns:p14="http://schemas.microsoft.com/office/powerpoint/2010/main" val="64400302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黑体" panose="02010609060101010101" pitchFamily="49" charset="-122"/>
                <a:ea typeface="黑体" panose="02010609060101010101" pitchFamily="49" charset="-122"/>
              </a:rPr>
              <a:t>ssh</a:t>
            </a:r>
            <a:r>
              <a:rPr lang="en-US" altLang="zh-CN" dirty="0" smtClean="0">
                <a:latin typeface="黑体" panose="02010609060101010101" pitchFamily="49" charset="-122"/>
                <a:ea typeface="黑体" panose="02010609060101010101" pitchFamily="49" charset="-122"/>
              </a:rPr>
              <a:t> secure shell </a:t>
            </a:r>
            <a:r>
              <a:rPr lang="zh-CN" altLang="en-US" dirty="0" smtClean="0">
                <a:latin typeface="黑体" panose="02010609060101010101" pitchFamily="49" charset="-122"/>
                <a:ea typeface="黑体" panose="02010609060101010101" pitchFamily="49" charset="-122"/>
              </a:rPr>
              <a:t>安装</a:t>
            </a:r>
            <a:endParaRPr lang="zh-CN" altLang="en-US"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2057400" y="2133600"/>
            <a:ext cx="4800600" cy="3648075"/>
          </a:xfrm>
          <a:prstGeom prst="rect">
            <a:avLst/>
          </a:prstGeom>
        </p:spPr>
      </p:pic>
      <p:sp>
        <p:nvSpPr>
          <p:cNvPr id="4" name="Rectangle 3"/>
          <p:cNvSpPr txBox="1">
            <a:spLocks noChangeArrowheads="1"/>
          </p:cNvSpPr>
          <p:nvPr/>
        </p:nvSpPr>
        <p:spPr bwMode="auto">
          <a:xfrm>
            <a:off x="381000" y="1228083"/>
            <a:ext cx="8229600" cy="5135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3</a:t>
            </a:r>
            <a:r>
              <a:rPr lang="zh-CN" altLang="en-US" kern="0" dirty="0" smtClean="0">
                <a:solidFill>
                  <a:srgbClr val="FF0000"/>
                </a:solidFill>
              </a:rPr>
              <a:t>、点击</a:t>
            </a:r>
            <a:r>
              <a:rPr lang="zh-CN" altLang="en-US" kern="0" dirty="0">
                <a:solidFill>
                  <a:srgbClr val="FF0000"/>
                </a:solidFill>
              </a:rPr>
              <a:t>自定义安装，选择好保存路径</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extLst>
      <p:ext uri="{BB962C8B-B14F-4D97-AF65-F5344CB8AC3E}">
        <p14:creationId xmlns:p14="http://schemas.microsoft.com/office/powerpoint/2010/main" val="101434630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8382000" cy="1092200"/>
          </a:xfrm>
        </p:spPr>
        <p:txBody>
          <a:bodyPr/>
          <a:lstStyle/>
          <a:p>
            <a:r>
              <a:rPr lang="zh-CN" altLang="en-US" sz="2400" dirty="0">
                <a:latin typeface="黑体" panose="02010609060101010101" pitchFamily="49" charset="-122"/>
                <a:ea typeface="黑体" panose="02010609060101010101" pitchFamily="49" charset="-122"/>
              </a:rPr>
              <a:t>一、如何把</a:t>
            </a:r>
            <a:r>
              <a:rPr lang="en-US" altLang="zh-CN" sz="2400" dirty="0">
                <a:latin typeface="黑体" panose="02010609060101010101" pitchFamily="49" charset="-122"/>
                <a:ea typeface="黑体" panose="02010609060101010101" pitchFamily="49" charset="-122"/>
              </a:rPr>
              <a:t>Linux</a:t>
            </a:r>
            <a:r>
              <a:rPr lang="zh-CN" altLang="en-US" sz="2400" dirty="0">
                <a:latin typeface="黑体" panose="02010609060101010101" pitchFamily="49" charset="-122"/>
                <a:ea typeface="黑体" panose="02010609060101010101" pitchFamily="49" charset="-122"/>
              </a:rPr>
              <a:t>终端搬到了</a:t>
            </a:r>
            <a:r>
              <a:rPr lang="en-US" altLang="zh-CN" sz="2400" dirty="0">
                <a:latin typeface="黑体" panose="02010609060101010101" pitchFamily="49" charset="-122"/>
                <a:ea typeface="黑体" panose="02010609060101010101" pitchFamily="49" charset="-122"/>
              </a:rPr>
              <a:t>Windows</a:t>
            </a:r>
            <a:r>
              <a:rPr lang="zh-CN" altLang="en-US" sz="2400" dirty="0">
                <a:latin typeface="黑体" panose="02010609060101010101" pitchFamily="49" charset="-122"/>
                <a:ea typeface="黑体" panose="02010609060101010101" pitchFamily="49" charset="-122"/>
              </a:rPr>
              <a:t>下？</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a:r>
            <a:br>
              <a:rPr lang="zh-CN" altLang="en-US" sz="2400" dirty="0">
                <a:latin typeface="黑体" panose="02010609060101010101" pitchFamily="49" charset="-122"/>
                <a:ea typeface="黑体" panose="02010609060101010101" pitchFamily="49" charset="-122"/>
              </a:rPr>
            </a:b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、在窗口上左键点击快速登录，弹出登录远端主机的登录窗口</a:t>
            </a:r>
          </a:p>
        </p:txBody>
      </p:sp>
      <p:pic>
        <p:nvPicPr>
          <p:cNvPr id="3" name="图片 2"/>
          <p:cNvPicPr>
            <a:picLocks noChangeAspect="1"/>
          </p:cNvPicPr>
          <p:nvPr/>
        </p:nvPicPr>
        <p:blipFill>
          <a:blip r:embed="rId2"/>
          <a:stretch>
            <a:fillRect/>
          </a:stretch>
        </p:blipFill>
        <p:spPr>
          <a:xfrm>
            <a:off x="1600200" y="2362200"/>
            <a:ext cx="5962650" cy="4191000"/>
          </a:xfrm>
          <a:prstGeom prst="rect">
            <a:avLst/>
          </a:prstGeom>
        </p:spPr>
      </p:pic>
    </p:spTree>
    <p:extLst>
      <p:ext uri="{BB962C8B-B14F-4D97-AF65-F5344CB8AC3E}">
        <p14:creationId xmlns:p14="http://schemas.microsoft.com/office/powerpoint/2010/main" val="312752339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143000"/>
            <a:ext cx="6534150" cy="5343525"/>
          </a:xfrm>
          <a:prstGeom prst="rect">
            <a:avLst/>
          </a:prstGeom>
        </p:spPr>
      </p:pic>
      <p:sp>
        <p:nvSpPr>
          <p:cNvPr id="6" name="标题 1"/>
          <p:cNvSpPr>
            <a:spLocks noGrp="1"/>
          </p:cNvSpPr>
          <p:nvPr>
            <p:ph type="title"/>
          </p:nvPr>
        </p:nvSpPr>
        <p:spPr>
          <a:xfrm>
            <a:off x="457200" y="2561"/>
            <a:ext cx="8382000" cy="1092200"/>
          </a:xfrm>
        </p:spPr>
        <p:txBody>
          <a:bodyPr/>
          <a:lstStyle/>
          <a:p>
            <a:r>
              <a:rPr lang="zh-CN" altLang="en-US" sz="2400" dirty="0">
                <a:latin typeface="黑体" panose="02010609060101010101" pitchFamily="49" charset="-122"/>
                <a:ea typeface="黑体" panose="02010609060101010101" pitchFamily="49" charset="-122"/>
              </a:rPr>
              <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a:r>
            <a:br>
              <a:rPr lang="zh-CN" altLang="en-US" sz="2400" dirty="0">
                <a:latin typeface="黑体" panose="02010609060101010101" pitchFamily="49" charset="-122"/>
                <a:ea typeface="黑体" panose="02010609060101010101" pitchFamily="49" charset="-122"/>
              </a:rPr>
            </a:br>
            <a:r>
              <a:rPr lang="en-US" altLang="zh-CN" sz="2400" dirty="0" smtClean="0">
                <a:solidFill>
                  <a:srgbClr val="FF0000"/>
                </a:solidFill>
                <a:latin typeface="黑体" panose="02010609060101010101" pitchFamily="49" charset="-122"/>
                <a:ea typeface="黑体" panose="02010609060101010101" pitchFamily="49" charset="-122"/>
              </a:rPr>
              <a:t>2</a:t>
            </a:r>
            <a:r>
              <a:rPr lang="zh-CN" altLang="en-US" sz="2400" dirty="0" smtClean="0">
                <a:solidFill>
                  <a:srgbClr val="FF0000"/>
                </a:solidFill>
                <a:latin typeface="黑体" panose="02010609060101010101" pitchFamily="49" charset="-122"/>
                <a:ea typeface="黑体" panose="02010609060101010101" pitchFamily="49" charset="-122"/>
              </a:rPr>
              <a:t>、输入</a:t>
            </a:r>
            <a:r>
              <a:rPr lang="zh-CN" altLang="en-US" sz="2400" dirty="0">
                <a:solidFill>
                  <a:srgbClr val="FF0000"/>
                </a:solidFill>
                <a:latin typeface="黑体" panose="02010609060101010101" pitchFamily="49" charset="-122"/>
                <a:ea typeface="黑体" panose="02010609060101010101" pitchFamily="49" charset="-122"/>
              </a:rPr>
              <a:t>远端的</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地址和主机用户名</a:t>
            </a:r>
          </a:p>
        </p:txBody>
      </p:sp>
    </p:spTree>
    <p:extLst>
      <p:ext uri="{BB962C8B-B14F-4D97-AF65-F5344CB8AC3E}">
        <p14:creationId xmlns:p14="http://schemas.microsoft.com/office/powerpoint/2010/main" val="309913626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smtClean="0">
                <a:solidFill>
                  <a:srgbClr val="FF0000"/>
                </a:solidFill>
                <a:latin typeface="黑体" panose="02010609060101010101" pitchFamily="49" charset="-122"/>
                <a:ea typeface="黑体" panose="02010609060101010101" pitchFamily="49" charset="-122"/>
              </a:rPr>
              <a:t>3</a:t>
            </a:r>
            <a:r>
              <a:rPr lang="zh-CN" altLang="en-US" sz="2400" dirty="0" smtClean="0">
                <a:solidFill>
                  <a:srgbClr val="FF0000"/>
                </a:solidFill>
                <a:latin typeface="黑体" panose="02010609060101010101" pitchFamily="49" charset="-122"/>
                <a:ea typeface="黑体" panose="02010609060101010101" pitchFamily="49" charset="-122"/>
              </a:rPr>
              <a:t>、输入</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地址和用户名后，点击链接按键，客户端与主机链接成功后就会弹出输入密码的</a:t>
            </a:r>
            <a:r>
              <a:rPr lang="zh-CN" altLang="en-US" sz="2400" dirty="0" smtClean="0">
                <a:solidFill>
                  <a:srgbClr val="FF0000"/>
                </a:solidFill>
                <a:latin typeface="黑体" panose="02010609060101010101" pitchFamily="49" charset="-122"/>
                <a:ea typeface="黑体" panose="02010609060101010101" pitchFamily="49" charset="-122"/>
              </a:rPr>
              <a:t>对话框（</a:t>
            </a:r>
            <a:r>
              <a:rPr lang="zh-CN" altLang="en-US" sz="2400" dirty="0" smtClean="0">
                <a:solidFill>
                  <a:srgbClr val="333399"/>
                </a:solidFill>
                <a:latin typeface="黑体" panose="02010609060101010101" pitchFamily="49" charset="-122"/>
                <a:ea typeface="黑体" panose="02010609060101010101" pitchFamily="49" charset="-122"/>
              </a:rPr>
              <a:t>用户名为学号</a:t>
            </a:r>
            <a:r>
              <a:rPr lang="zh-CN" altLang="en-US" sz="2400" dirty="0" smtClean="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690687" y="1341610"/>
            <a:ext cx="5762625" cy="4810125"/>
          </a:xfrm>
          <a:prstGeom prst="rect">
            <a:avLst/>
          </a:prstGeom>
        </p:spPr>
      </p:pic>
      <p:sp>
        <p:nvSpPr>
          <p:cNvPr id="5" name="矩形 4"/>
          <p:cNvSpPr/>
          <p:nvPr/>
        </p:nvSpPr>
        <p:spPr bwMode="auto">
          <a:xfrm>
            <a:off x="3124200" y="3429000"/>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 name="矩形 5"/>
          <p:cNvSpPr/>
          <p:nvPr/>
        </p:nvSpPr>
        <p:spPr bwMode="auto">
          <a:xfrm>
            <a:off x="3124200" y="3670472"/>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矩形 6"/>
          <p:cNvSpPr/>
          <p:nvPr/>
        </p:nvSpPr>
        <p:spPr bwMode="auto">
          <a:xfrm>
            <a:off x="3136135" y="3911944"/>
            <a:ext cx="23622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1428478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54000"/>
            <a:ext cx="8382000" cy="1092200"/>
          </a:xfrm>
        </p:spPr>
        <p:txBody>
          <a:bodyPr/>
          <a:lstStyle/>
          <a:p>
            <a:r>
              <a:rPr lang="en-US" altLang="zh-CN" sz="2800" dirty="0" smtClean="0">
                <a:solidFill>
                  <a:srgbClr val="FF0000"/>
                </a:solidFill>
                <a:latin typeface="黑体" panose="02010609060101010101" pitchFamily="49" charset="-122"/>
                <a:ea typeface="黑体" panose="02010609060101010101" pitchFamily="49" charset="-122"/>
              </a:rPr>
              <a:t>4</a:t>
            </a:r>
            <a:r>
              <a:rPr lang="zh-CN" altLang="en-US" sz="2800" dirty="0">
                <a:solidFill>
                  <a:srgbClr val="FF0000"/>
                </a:solidFill>
                <a:latin typeface="黑体" panose="02010609060101010101" pitchFamily="49" charset="-122"/>
                <a:ea typeface="黑体" panose="02010609060101010101" pitchFamily="49" charset="-122"/>
              </a:rPr>
              <a:t>、输入密码，点击确认按钮，如果用户名和密码输入正确的话，就会进入主</a:t>
            </a:r>
            <a:r>
              <a:rPr lang="zh-CN" altLang="en-US" sz="2800" dirty="0" smtClean="0">
                <a:solidFill>
                  <a:srgbClr val="FF0000"/>
                </a:solidFill>
                <a:latin typeface="黑体" panose="02010609060101010101" pitchFamily="49" charset="-122"/>
                <a:ea typeface="黑体" panose="02010609060101010101" pitchFamily="49" charset="-122"/>
              </a:rPr>
              <a:t>界面（</a:t>
            </a:r>
            <a:r>
              <a:rPr lang="zh-CN" altLang="en-US" sz="2800" dirty="0">
                <a:solidFill>
                  <a:srgbClr val="333399"/>
                </a:solidFill>
              </a:rPr>
              <a:t>密码为</a:t>
            </a:r>
            <a:r>
              <a:rPr lang="en-US" altLang="zh-CN" sz="2800" dirty="0" err="1">
                <a:solidFill>
                  <a:srgbClr val="333399"/>
                </a:solidFill>
              </a:rPr>
              <a:t>bupt</a:t>
            </a:r>
            <a:r>
              <a:rPr lang="en-US" altLang="zh-CN" sz="2800" dirty="0">
                <a:solidFill>
                  <a:srgbClr val="333399"/>
                </a:solidFill>
              </a:rPr>
              <a:t>+</a:t>
            </a:r>
            <a:r>
              <a:rPr lang="zh-CN" altLang="en-US" sz="2800" dirty="0">
                <a:solidFill>
                  <a:srgbClr val="333399"/>
                </a:solidFill>
              </a:rPr>
              <a:t>学号，如</a:t>
            </a:r>
            <a:r>
              <a:rPr lang="en-US" altLang="zh-CN" sz="2800" dirty="0" smtClean="0">
                <a:solidFill>
                  <a:srgbClr val="333399"/>
                </a:solidFill>
              </a:rPr>
              <a:t>bupt2015211422</a:t>
            </a:r>
            <a:r>
              <a:rPr lang="zh-CN" altLang="en-US" sz="2800" dirty="0" smtClean="0">
                <a:solidFill>
                  <a:srgbClr val="FF0000"/>
                </a:solidFill>
                <a:latin typeface="黑体" panose="02010609060101010101" pitchFamily="49" charset="-122"/>
                <a:ea typeface="黑体" panose="02010609060101010101" pitchFamily="49" charset="-122"/>
              </a:rPr>
              <a:t>）</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143000" y="1733550"/>
            <a:ext cx="6743700" cy="5124450"/>
          </a:xfrm>
          <a:prstGeom prst="rect">
            <a:avLst/>
          </a:prstGeom>
        </p:spPr>
      </p:pic>
    </p:spTree>
    <p:extLst>
      <p:ext uri="{BB962C8B-B14F-4D97-AF65-F5344CB8AC3E}">
        <p14:creationId xmlns:p14="http://schemas.microsoft.com/office/powerpoint/2010/main" val="150617733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latin typeface="黑体" panose="02010609060101010101" pitchFamily="49" charset="-122"/>
                <a:ea typeface="黑体" panose="02010609060101010101" pitchFamily="49" charset="-122"/>
              </a:rPr>
              <a:t>成功登陆</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1709737" y="1219200"/>
            <a:ext cx="5724525" cy="4819650"/>
          </a:xfrm>
          <a:prstGeom prst="rect">
            <a:avLst/>
          </a:prstGeom>
        </p:spPr>
      </p:pic>
    </p:spTree>
    <p:extLst>
      <p:ext uri="{BB962C8B-B14F-4D97-AF65-F5344CB8AC3E}">
        <p14:creationId xmlns:p14="http://schemas.microsoft.com/office/powerpoint/2010/main" val="312606924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solidFill>
                  <a:srgbClr val="FF0000"/>
                </a:solidFill>
              </a:rPr>
              <a:t>L</a:t>
            </a:r>
            <a:r>
              <a:rPr lang="en-US" altLang="zh-CN" dirty="0" smtClean="0">
                <a:solidFill>
                  <a:srgbClr val="FF0000"/>
                </a:solidFill>
              </a:rPr>
              <a:t>inux</a:t>
            </a:r>
            <a:r>
              <a:rPr lang="zh-CN" altLang="en-US" dirty="0" smtClean="0">
                <a:solidFill>
                  <a:srgbClr val="FF0000"/>
                </a:solidFill>
              </a:rPr>
              <a:t>操作命令</a:t>
            </a:r>
            <a:endParaRPr lang="en-US" altLang="zh-CN" dirty="0" smtClean="0">
              <a:solidFill>
                <a:srgbClr val="FF0000"/>
              </a:solidFill>
            </a:endParaRPr>
          </a:p>
          <a:p>
            <a:pPr eaLnBrk="1" hangingPunct="1"/>
            <a:r>
              <a:rPr lang="en-US" altLang="zh-CN" dirty="0" smtClean="0"/>
              <a:t>Vi</a:t>
            </a:r>
            <a:r>
              <a:rPr lang="zh-CN" altLang="en-US" dirty="0" smtClean="0"/>
              <a:t>编辑器</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0507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a:t>Shell</a:t>
            </a:r>
            <a:r>
              <a:rPr lang="zh-CN" altLang="en-US"/>
              <a:t>常用命令</a:t>
            </a:r>
          </a:p>
        </p:txBody>
      </p:sp>
      <p:sp>
        <p:nvSpPr>
          <p:cNvPr id="562179" name="Rectangle 3"/>
          <p:cNvSpPr>
            <a:spLocks noGrp="1" noChangeArrowheads="1"/>
          </p:cNvSpPr>
          <p:nvPr>
            <p:ph type="body" idx="1"/>
          </p:nvPr>
        </p:nvSpPr>
        <p:spPr/>
        <p:txBody>
          <a:bodyPr/>
          <a:lstStyle/>
          <a:p>
            <a:r>
              <a:rPr lang="zh-CN" altLang="en-US" dirty="0">
                <a:latin typeface="宋体" pitchFamily="2" charset="-122"/>
                <a:ea typeface="宋体" pitchFamily="2" charset="-122"/>
              </a:rPr>
              <a:t>（</a:t>
            </a:r>
            <a:r>
              <a:rPr lang="en-US" altLang="zh-CN" dirty="0">
                <a:latin typeface="宋体" pitchFamily="2" charset="-122"/>
                <a:ea typeface="宋体" pitchFamily="2" charset="-122"/>
              </a:rPr>
              <a:t>1</a:t>
            </a:r>
            <a:r>
              <a:rPr lang="zh-CN" altLang="en-US" dirty="0">
                <a:latin typeface="宋体" pitchFamily="2" charset="-122"/>
                <a:ea typeface="宋体" pitchFamily="2" charset="-122"/>
              </a:rPr>
              <a:t>）目录操作命令</a:t>
            </a:r>
          </a:p>
          <a:p>
            <a:pPr lvl="1"/>
            <a:r>
              <a:rPr lang="zh-CN" altLang="en-US" dirty="0">
                <a:latin typeface="宋体" pitchFamily="2" charset="-122"/>
                <a:ea typeface="宋体" pitchFamily="2" charset="-122"/>
              </a:rPr>
              <a:t>目录操作命令是指能够对目录进行查看、创建、删除，以及显示当前工作目录和改变当前目录等操作。</a:t>
            </a:r>
          </a:p>
        </p:txBody>
      </p:sp>
      <p:sp>
        <p:nvSpPr>
          <p:cNvPr id="4" name="Rectangle 3"/>
          <p:cNvSpPr txBox="1">
            <a:spLocks noChangeArrowheads="1"/>
          </p:cNvSpPr>
          <p:nvPr/>
        </p:nvSpPr>
        <p:spPr bwMode="auto">
          <a:xfrm>
            <a:off x="533400" y="3048000"/>
            <a:ext cx="8382000" cy="39370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40000"/>
              </a:lnSpc>
              <a:spcBef>
                <a:spcPct val="30000"/>
              </a:spcBef>
              <a:buFontTx/>
              <a:buChar char="•"/>
            </a:pPr>
            <a:r>
              <a:rPr lang="en-US" altLang="zh-CN" dirty="0" smtClean="0"/>
              <a:t>Linux</a:t>
            </a:r>
            <a:r>
              <a:rPr lang="zh-CN" altLang="en-US" dirty="0" smtClean="0"/>
              <a:t>文件系统中，根目录下有</a:t>
            </a:r>
            <a:r>
              <a:rPr lang="en-US" altLang="zh-CN" dirty="0" smtClean="0"/>
              <a:t>/</a:t>
            </a:r>
            <a:r>
              <a:rPr lang="en-US" altLang="zh-CN" dirty="0" err="1" smtClean="0"/>
              <a:t>etc</a:t>
            </a:r>
            <a:r>
              <a:rPr lang="zh-CN" altLang="en-US" dirty="0" smtClean="0"/>
              <a:t>、</a:t>
            </a:r>
            <a:r>
              <a:rPr lang="en-US" altLang="zh-CN" dirty="0" smtClean="0"/>
              <a:t>/</a:t>
            </a:r>
            <a:r>
              <a:rPr lang="en-US" altLang="zh-CN" dirty="0" err="1" smtClean="0"/>
              <a:t>dev</a:t>
            </a:r>
            <a:r>
              <a:rPr lang="zh-CN" altLang="en-US" dirty="0" smtClean="0"/>
              <a:t>、</a:t>
            </a:r>
            <a:r>
              <a:rPr lang="en-US" altLang="zh-CN" dirty="0" smtClean="0"/>
              <a:t>/boot</a:t>
            </a:r>
            <a:r>
              <a:rPr lang="zh-CN" altLang="en-US" dirty="0" smtClean="0"/>
              <a:t>、</a:t>
            </a:r>
            <a:r>
              <a:rPr lang="en-US" altLang="zh-CN" dirty="0" smtClean="0"/>
              <a:t>/home</a:t>
            </a:r>
            <a:r>
              <a:rPr lang="zh-CN" altLang="en-US" dirty="0" smtClean="0"/>
              <a:t>、</a:t>
            </a:r>
            <a:r>
              <a:rPr lang="en-US" altLang="zh-CN" dirty="0" smtClean="0"/>
              <a:t>/lib</a:t>
            </a:r>
            <a:r>
              <a:rPr lang="zh-CN" altLang="en-US" dirty="0" smtClean="0"/>
              <a:t>、</a:t>
            </a:r>
            <a:r>
              <a:rPr lang="en-US" altLang="zh-CN" dirty="0" smtClean="0"/>
              <a:t>/</a:t>
            </a:r>
            <a:r>
              <a:rPr lang="en-US" altLang="zh-CN" dirty="0" err="1" smtClean="0"/>
              <a:t>lost+found</a:t>
            </a:r>
            <a:r>
              <a:rPr lang="zh-CN" altLang="en-US" dirty="0" smtClean="0"/>
              <a:t>、</a:t>
            </a:r>
            <a:r>
              <a:rPr lang="en-US" altLang="zh-CN" dirty="0" smtClean="0"/>
              <a:t>/</a:t>
            </a:r>
            <a:r>
              <a:rPr lang="en-US" altLang="zh-CN" dirty="0" err="1" smtClean="0"/>
              <a:t>mnt</a:t>
            </a:r>
            <a:r>
              <a:rPr lang="zh-CN" altLang="en-US" dirty="0" smtClean="0"/>
              <a:t>、</a:t>
            </a:r>
            <a:r>
              <a:rPr lang="en-US" altLang="zh-CN" dirty="0" smtClean="0"/>
              <a:t>/opt</a:t>
            </a:r>
            <a:r>
              <a:rPr lang="zh-CN" altLang="en-US" dirty="0" smtClean="0"/>
              <a:t>、</a:t>
            </a:r>
            <a:r>
              <a:rPr lang="en-US" altLang="zh-CN" dirty="0" smtClean="0"/>
              <a:t>/</a:t>
            </a:r>
            <a:r>
              <a:rPr lang="en-US" altLang="zh-CN" dirty="0" err="1" smtClean="0"/>
              <a:t>proc</a:t>
            </a:r>
            <a:r>
              <a:rPr lang="zh-CN" altLang="en-US" dirty="0" smtClean="0"/>
              <a:t>、</a:t>
            </a:r>
            <a:r>
              <a:rPr lang="en-US" altLang="zh-CN" dirty="0" smtClean="0"/>
              <a:t>/root</a:t>
            </a:r>
            <a:r>
              <a:rPr lang="zh-CN" altLang="en-US" dirty="0" smtClean="0"/>
              <a:t>、</a:t>
            </a:r>
            <a:r>
              <a:rPr lang="en-US" altLang="zh-CN" dirty="0" smtClean="0"/>
              <a:t>/bin</a:t>
            </a:r>
            <a:r>
              <a:rPr lang="zh-CN" altLang="en-US" dirty="0" smtClean="0"/>
              <a:t>、</a:t>
            </a:r>
            <a:r>
              <a:rPr lang="en-US" altLang="zh-CN" dirty="0" smtClean="0"/>
              <a:t>/</a:t>
            </a:r>
            <a:r>
              <a:rPr lang="en-US" altLang="zh-CN" dirty="0" err="1" smtClean="0"/>
              <a:t>sbin</a:t>
            </a:r>
            <a:r>
              <a:rPr lang="zh-CN" altLang="en-US" dirty="0" smtClean="0"/>
              <a:t>、</a:t>
            </a:r>
            <a:r>
              <a:rPr lang="en-US" altLang="zh-CN" dirty="0" smtClean="0"/>
              <a:t>/</a:t>
            </a:r>
            <a:r>
              <a:rPr lang="en-US" altLang="zh-CN" dirty="0" err="1" smtClean="0"/>
              <a:t>tmp</a:t>
            </a:r>
            <a:r>
              <a:rPr lang="zh-CN" altLang="en-US" dirty="0" smtClean="0"/>
              <a:t>、</a:t>
            </a:r>
            <a:r>
              <a:rPr lang="en-US" altLang="zh-CN" dirty="0" smtClean="0"/>
              <a:t>/</a:t>
            </a:r>
            <a:r>
              <a:rPr lang="en-US" altLang="zh-CN" dirty="0" err="1" smtClean="0"/>
              <a:t>var</a:t>
            </a:r>
            <a:r>
              <a:rPr lang="zh-CN" altLang="en-US" dirty="0" smtClean="0"/>
              <a:t>、</a:t>
            </a:r>
            <a:r>
              <a:rPr lang="en-US" altLang="zh-CN" dirty="0" smtClean="0"/>
              <a:t>/</a:t>
            </a:r>
            <a:r>
              <a:rPr lang="en-US" altLang="zh-CN" dirty="0" err="1" smtClean="0"/>
              <a:t>usr</a:t>
            </a:r>
            <a:r>
              <a:rPr lang="zh-CN" altLang="en-US" dirty="0" smtClean="0"/>
              <a:t>等重要目录。</a:t>
            </a:r>
            <a:endParaRPr lang="zh-CN" altLang="en-US" dirty="0"/>
          </a:p>
        </p:txBody>
      </p:sp>
    </p:spTree>
    <p:extLst>
      <p:ext uri="{BB962C8B-B14F-4D97-AF65-F5344CB8AC3E}">
        <p14:creationId xmlns:p14="http://schemas.microsoft.com/office/powerpoint/2010/main" val="166964607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zh-CN" altLang="en-US" b="1" dirty="0" smtClean="0"/>
              <a:t>操作系统概念</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lnSpc>
                <a:spcPct val="150000"/>
              </a:lnSpc>
              <a:buClr>
                <a:srgbClr val="008000"/>
              </a:buClr>
              <a:buFont typeface="Wingdings" panose="05000000000000000000" pitchFamily="2" charset="2"/>
              <a:buChar char="Ø"/>
            </a:pPr>
            <a:r>
              <a:rPr lang="zh-CN" altLang="en-US" kern="0" dirty="0" smtClean="0"/>
              <a:t>操作系统（</a:t>
            </a:r>
            <a:r>
              <a:rPr lang="en-US" altLang="zh-CN" kern="0" dirty="0" smtClean="0"/>
              <a:t>Operating System</a:t>
            </a:r>
            <a:r>
              <a:rPr lang="zh-CN" altLang="en-US" kern="0" dirty="0" smtClean="0"/>
              <a:t>，简称</a:t>
            </a:r>
            <a:r>
              <a:rPr lang="en-US" altLang="zh-CN" kern="0" dirty="0" smtClean="0"/>
              <a:t>OS</a:t>
            </a:r>
            <a:r>
              <a:rPr lang="zh-CN" altLang="en-US" kern="0" dirty="0" smtClean="0"/>
              <a:t>）是管理和控制计算机硬件与软件资源的计算机程序，是直接运行在“裸机”上的最基本的系统软件。</a:t>
            </a:r>
          </a:p>
        </p:txBody>
      </p:sp>
    </p:spTree>
    <p:custDataLst>
      <p:tags r:id="rId1"/>
    </p:custDataLst>
    <p:extLst>
      <p:ext uri="{BB962C8B-B14F-4D97-AF65-F5344CB8AC3E}">
        <p14:creationId xmlns:p14="http://schemas.microsoft.com/office/powerpoint/2010/main" val="417175520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7" name="Rectangle 5"/>
          <p:cNvSpPr>
            <a:spLocks noChangeArrowheads="1"/>
          </p:cNvSpPr>
          <p:nvPr/>
        </p:nvSpPr>
        <p:spPr bwMode="auto">
          <a:xfrm>
            <a:off x="12700" y="1371600"/>
            <a:ext cx="8928100" cy="1938992"/>
          </a:xfrm>
          <a:prstGeom prst="rect">
            <a:avLst/>
          </a:prstGeom>
          <a:noFill/>
          <a:ln w="9525" algn="ctr">
            <a:noFill/>
            <a:miter lim="800000"/>
            <a:headEnd/>
            <a:tailEnd/>
          </a:ln>
        </p:spPr>
        <p:txBody>
          <a:bodyPr wrap="square" anchor="ctr">
            <a:spAutoFit/>
          </a:bodyPr>
          <a:lstStyle/>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1. /</a:t>
            </a:r>
            <a:r>
              <a:rPr lang="en-US" altLang="zh-CN" sz="2000" b="0" dirty="0" err="1">
                <a:solidFill>
                  <a:srgbClr val="FF0000"/>
                </a:solidFill>
                <a:latin typeface="宋体" pitchFamily="2" charset="-122"/>
                <a:ea typeface="宋体" pitchFamily="2" charset="-122"/>
              </a:rPr>
              <a:t>etc</a:t>
            </a:r>
            <a:endParaRPr lang="en-US" altLang="zh-CN" sz="2000" b="0" dirty="0">
              <a:solidFill>
                <a:srgbClr val="FF0000"/>
              </a:solidFill>
              <a:latin typeface="宋体" pitchFamily="2" charset="-122"/>
              <a:ea typeface="宋体" pitchFamily="2" charset="-122"/>
            </a:endParaRPr>
          </a:p>
          <a:p>
            <a:pPr marL="342900" indent="-342900" algn="l">
              <a:lnSpc>
                <a:spcPct val="100000"/>
              </a:lnSpc>
              <a:tabLst>
                <a:tab pos="457200" algn="l"/>
              </a:tabLst>
            </a:pPr>
            <a:r>
              <a:rPr lang="zh-CN" altLang="en-US" sz="2000" b="0" dirty="0">
                <a:solidFill>
                  <a:schemeClr val="tx1"/>
                </a:solidFill>
                <a:latin typeface="宋体" pitchFamily="2" charset="-122"/>
                <a:ea typeface="宋体" pitchFamily="2" charset="-122"/>
              </a:rPr>
              <a:t>   存放着许多系统所需的重要配置与管理文件</a:t>
            </a:r>
            <a:r>
              <a:rPr lang="zh-CN" altLang="en-US" sz="2000" dirty="0">
                <a:latin typeface="宋体" pitchFamily="2" charset="-122"/>
                <a:ea typeface="宋体" pitchFamily="2" charset="-122"/>
              </a:rPr>
              <a:t> </a:t>
            </a:r>
            <a:endParaRPr lang="en-US" altLang="zh-CN" sz="2000" b="0" dirty="0">
              <a:latin typeface="宋体" pitchFamily="2" charset="-122"/>
              <a:ea typeface="宋体" pitchFamily="2" charset="-122"/>
            </a:endParaRPr>
          </a:p>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2. /</a:t>
            </a:r>
            <a:r>
              <a:rPr lang="en-US" altLang="zh-CN" sz="2000" b="0" dirty="0" err="1">
                <a:solidFill>
                  <a:srgbClr val="FF0000"/>
                </a:solidFill>
                <a:latin typeface="宋体" pitchFamily="2" charset="-122"/>
                <a:ea typeface="宋体" pitchFamily="2" charset="-122"/>
              </a:rPr>
              <a:t>dev</a:t>
            </a:r>
            <a:endParaRPr lang="en-US" altLang="zh-CN" sz="2000" b="0" dirty="0">
              <a:solidFill>
                <a:srgbClr val="FF0000"/>
              </a:solidFill>
              <a:latin typeface="宋体" pitchFamily="2" charset="-122"/>
              <a:ea typeface="宋体" pitchFamily="2" charset="-122"/>
            </a:endParaRPr>
          </a:p>
          <a:p>
            <a:pPr marL="342900" indent="-342900" algn="l">
              <a:lnSpc>
                <a:spcPct val="100000"/>
              </a:lnSpc>
              <a:tabLst>
                <a:tab pos="457200" algn="l"/>
              </a:tabLst>
            </a:pPr>
            <a:r>
              <a:rPr lang="zh-CN" altLang="en-US" sz="2000" b="0" dirty="0">
                <a:latin typeface="宋体" pitchFamily="2" charset="-122"/>
                <a:ea typeface="宋体" pitchFamily="2" charset="-122"/>
              </a:rPr>
              <a:t>   </a:t>
            </a:r>
            <a:r>
              <a:rPr lang="zh-CN" altLang="en-US" sz="2000" b="0" dirty="0">
                <a:solidFill>
                  <a:schemeClr val="tx1"/>
                </a:solidFill>
                <a:latin typeface="宋体" pitchFamily="2" charset="-122"/>
                <a:ea typeface="宋体" pitchFamily="2" charset="-122"/>
              </a:rPr>
              <a:t>存放</a:t>
            </a:r>
            <a:r>
              <a:rPr lang="en-US" altLang="zh-CN" sz="2000" b="0" dirty="0">
                <a:solidFill>
                  <a:schemeClr val="tx1"/>
                </a:solidFill>
                <a:latin typeface="宋体" pitchFamily="2" charset="-122"/>
                <a:ea typeface="宋体" pitchFamily="2" charset="-122"/>
              </a:rPr>
              <a:t>device file</a:t>
            </a:r>
            <a:r>
              <a:rPr lang="zh-CN" altLang="en-US" sz="2000" b="0" dirty="0">
                <a:solidFill>
                  <a:schemeClr val="tx1"/>
                </a:solidFill>
                <a:latin typeface="宋体" pitchFamily="2" charset="-122"/>
                <a:ea typeface="宋体" pitchFamily="2" charset="-122"/>
              </a:rPr>
              <a:t>（装置文件），使用者可以经由核心用来存取系统中的硬设备，当使用装置文件时内核会辨识出输入输出请求，并传递到相对应装置的驱动程序以便完成特定的动作；</a:t>
            </a:r>
            <a:r>
              <a:rPr lang="zh-CN" altLang="en-US" sz="2000" dirty="0">
                <a:latin typeface="宋体" pitchFamily="2" charset="-122"/>
                <a:ea typeface="宋体" pitchFamily="2" charset="-122"/>
              </a:rPr>
              <a:t> </a:t>
            </a:r>
            <a:endParaRPr lang="en-US" altLang="zh-CN" sz="2000" dirty="0">
              <a:latin typeface="宋体" pitchFamily="2" charset="-122"/>
              <a:ea typeface="宋体" pitchFamily="2" charset="-122"/>
            </a:endParaRPr>
          </a:p>
        </p:txBody>
      </p:sp>
      <p:sp>
        <p:nvSpPr>
          <p:cNvPr id="8" name="Rectangle 6"/>
          <p:cNvSpPr>
            <a:spLocks noChangeArrowheads="1"/>
          </p:cNvSpPr>
          <p:nvPr/>
        </p:nvSpPr>
        <p:spPr bwMode="auto">
          <a:xfrm>
            <a:off x="12700" y="3276467"/>
            <a:ext cx="8928100" cy="1631216"/>
          </a:xfrm>
          <a:prstGeom prst="rect">
            <a:avLst/>
          </a:prstGeom>
          <a:noFill/>
          <a:ln w="9525" algn="ctr">
            <a:noFill/>
            <a:miter lim="800000"/>
            <a:headEnd/>
            <a:tailEnd/>
          </a:ln>
        </p:spPr>
        <p:txBody>
          <a:bodyPr wrap="square" anchor="ctr">
            <a:spAutoFit/>
          </a:bodyPr>
          <a:lstStyle/>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3. /boot</a:t>
            </a:r>
          </a:p>
          <a:p>
            <a:pPr marL="342900" indent="-342900" algn="l">
              <a:lnSpc>
                <a:spcPct val="100000"/>
              </a:lnSpc>
              <a:tabLst>
                <a:tab pos="457200" algn="l"/>
              </a:tabLst>
            </a:pPr>
            <a:r>
              <a:rPr lang="zh-CN" altLang="en-US" sz="2000" b="0" dirty="0">
                <a:solidFill>
                  <a:schemeClr val="tx1"/>
                </a:solidFill>
                <a:latin typeface="宋体" pitchFamily="2" charset="-122"/>
                <a:ea typeface="宋体" pitchFamily="2" charset="-122"/>
              </a:rPr>
              <a:t>  存放与系统激活的相关文件 </a:t>
            </a:r>
            <a:r>
              <a:rPr lang="en-US" altLang="zh-CN" sz="2000" b="0" dirty="0">
                <a:solidFill>
                  <a:schemeClr val="tx1"/>
                </a:solidFill>
                <a:latin typeface="宋体" pitchFamily="2" charset="-122"/>
                <a:ea typeface="宋体" pitchFamily="2" charset="-122"/>
              </a:rPr>
              <a:t>,</a:t>
            </a:r>
            <a:r>
              <a:rPr lang="zh-CN" altLang="en-US" sz="2000" b="0" dirty="0">
                <a:solidFill>
                  <a:schemeClr val="tx1"/>
                </a:solidFill>
                <a:latin typeface="宋体" pitchFamily="2" charset="-122"/>
                <a:ea typeface="宋体" pitchFamily="2" charset="-122"/>
              </a:rPr>
              <a:t>不可任意删除</a:t>
            </a:r>
            <a:r>
              <a:rPr lang="zh-CN" altLang="en-US" sz="2000" dirty="0">
                <a:latin typeface="宋体" pitchFamily="2" charset="-122"/>
                <a:ea typeface="宋体" pitchFamily="2" charset="-122"/>
              </a:rPr>
              <a:t> </a:t>
            </a:r>
            <a:endParaRPr lang="en-US" altLang="zh-CN" sz="2000" b="0" dirty="0">
              <a:latin typeface="宋体" pitchFamily="2" charset="-122"/>
              <a:ea typeface="宋体" pitchFamily="2" charset="-122"/>
            </a:endParaRPr>
          </a:p>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4. /home</a:t>
            </a:r>
          </a:p>
          <a:p>
            <a:pPr marL="342900" indent="-342900" algn="l">
              <a:lnSpc>
                <a:spcPct val="100000"/>
              </a:lnSpc>
              <a:tabLst>
                <a:tab pos="457200" algn="l"/>
              </a:tabLst>
            </a:pPr>
            <a:r>
              <a:rPr lang="zh-CN" altLang="en-US" sz="2000" b="0" dirty="0">
                <a:solidFill>
                  <a:schemeClr val="tx1"/>
                </a:solidFill>
                <a:latin typeface="宋体" pitchFamily="2" charset="-122"/>
                <a:ea typeface="宋体" pitchFamily="2" charset="-122"/>
              </a:rPr>
              <a:t>   登录用户的主目录（</a:t>
            </a:r>
            <a:r>
              <a:rPr lang="en-US" altLang="zh-CN" sz="2000" b="0" dirty="0">
                <a:solidFill>
                  <a:schemeClr val="tx1"/>
                </a:solidFill>
                <a:latin typeface="宋体" pitchFamily="2" charset="-122"/>
                <a:ea typeface="宋体" pitchFamily="2" charset="-122"/>
              </a:rPr>
              <a:t>$HOME</a:t>
            </a:r>
            <a:r>
              <a:rPr lang="zh-CN" altLang="en-US" sz="2000" b="0" dirty="0">
                <a:solidFill>
                  <a:schemeClr val="tx1"/>
                </a:solidFill>
                <a:latin typeface="宋体" pitchFamily="2" charset="-122"/>
                <a:ea typeface="宋体" pitchFamily="2" charset="-122"/>
              </a:rPr>
              <a:t>）放在此目录下，以用户的名称作为</a:t>
            </a:r>
            <a:r>
              <a:rPr lang="en-US" altLang="zh-CN" sz="2000" b="0" dirty="0">
                <a:solidFill>
                  <a:schemeClr val="tx1"/>
                </a:solidFill>
                <a:latin typeface="宋体" pitchFamily="2" charset="-122"/>
                <a:ea typeface="宋体" pitchFamily="2" charset="-122"/>
              </a:rPr>
              <a:t>/home</a:t>
            </a:r>
            <a:r>
              <a:rPr lang="zh-CN" altLang="en-US" sz="2000" b="0" dirty="0">
                <a:solidFill>
                  <a:schemeClr val="tx1"/>
                </a:solidFill>
                <a:latin typeface="宋体" pitchFamily="2" charset="-122"/>
                <a:ea typeface="宋体" pitchFamily="2" charset="-122"/>
              </a:rPr>
              <a:t>目录下各个子目录的名称。</a:t>
            </a:r>
            <a:endParaRPr lang="en-US" altLang="zh-CN" sz="2000" dirty="0">
              <a:latin typeface="宋体" pitchFamily="2" charset="-122"/>
              <a:ea typeface="宋体" pitchFamily="2" charset="-122"/>
            </a:endParaRPr>
          </a:p>
        </p:txBody>
      </p:sp>
      <p:sp>
        <p:nvSpPr>
          <p:cNvPr id="9" name="Rectangle 4"/>
          <p:cNvSpPr>
            <a:spLocks noChangeArrowheads="1"/>
          </p:cNvSpPr>
          <p:nvPr/>
        </p:nvSpPr>
        <p:spPr bwMode="auto">
          <a:xfrm>
            <a:off x="0" y="4800600"/>
            <a:ext cx="8940800" cy="1938992"/>
          </a:xfrm>
          <a:prstGeom prst="rect">
            <a:avLst/>
          </a:prstGeom>
          <a:noFill/>
          <a:ln w="9525" algn="ctr">
            <a:noFill/>
            <a:miter lim="800000"/>
            <a:headEnd/>
            <a:tailEnd/>
          </a:ln>
        </p:spPr>
        <p:txBody>
          <a:bodyPr wrap="square" anchor="ctr">
            <a:spAutoFit/>
          </a:bodyPr>
          <a:lstStyle/>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5. /lib</a:t>
            </a:r>
          </a:p>
          <a:p>
            <a:pPr marL="342900" indent="-342900" algn="l">
              <a:lnSpc>
                <a:spcPct val="100000"/>
              </a:lnSpc>
              <a:tabLst>
                <a:tab pos="457200" algn="l"/>
              </a:tabLst>
            </a:pPr>
            <a:r>
              <a:rPr lang="zh-CN" altLang="en-US" sz="2000" b="0" dirty="0">
                <a:latin typeface="宋体" pitchFamily="2" charset="-122"/>
                <a:ea typeface="宋体" pitchFamily="2" charset="-122"/>
              </a:rPr>
              <a:t>   </a:t>
            </a:r>
            <a:r>
              <a:rPr lang="zh-CN" altLang="en-US" sz="2000" b="0" dirty="0">
                <a:solidFill>
                  <a:schemeClr val="tx1"/>
                </a:solidFill>
                <a:latin typeface="宋体" pitchFamily="2" charset="-122"/>
                <a:ea typeface="宋体" pitchFamily="2" charset="-122"/>
              </a:rPr>
              <a:t>存放许多系统激活时所需要的重要的共享函数库</a:t>
            </a:r>
            <a:r>
              <a:rPr lang="zh-CN" altLang="en-US" sz="2000" dirty="0">
                <a:latin typeface="宋体" pitchFamily="2" charset="-122"/>
                <a:ea typeface="宋体" pitchFamily="2" charset="-122"/>
              </a:rPr>
              <a:t> </a:t>
            </a:r>
            <a:endParaRPr lang="en-US" altLang="zh-CN" sz="2000" b="0" dirty="0">
              <a:latin typeface="宋体" pitchFamily="2" charset="-122"/>
              <a:ea typeface="宋体" pitchFamily="2" charset="-122"/>
            </a:endParaRPr>
          </a:p>
          <a:p>
            <a:pPr marL="342900" indent="-342900" algn="l">
              <a:lnSpc>
                <a:spcPct val="100000"/>
              </a:lnSpc>
              <a:tabLst>
                <a:tab pos="457200" algn="l"/>
              </a:tabLst>
            </a:pPr>
            <a:r>
              <a:rPr lang="en-US" altLang="zh-CN" sz="2000" b="0" dirty="0">
                <a:solidFill>
                  <a:srgbClr val="FF0000"/>
                </a:solidFill>
                <a:latin typeface="宋体" pitchFamily="2" charset="-122"/>
                <a:ea typeface="宋体" pitchFamily="2" charset="-122"/>
              </a:rPr>
              <a:t>6. /</a:t>
            </a:r>
            <a:r>
              <a:rPr lang="en-US" altLang="zh-CN" sz="2000" b="0" dirty="0" err="1">
                <a:solidFill>
                  <a:srgbClr val="FF0000"/>
                </a:solidFill>
                <a:latin typeface="宋体" pitchFamily="2" charset="-122"/>
                <a:ea typeface="宋体" pitchFamily="2" charset="-122"/>
              </a:rPr>
              <a:t>usr</a:t>
            </a:r>
            <a:r>
              <a:rPr lang="en-US" altLang="zh-CN" sz="2000" b="0" dirty="0">
                <a:solidFill>
                  <a:srgbClr val="FF0000"/>
                </a:solidFill>
                <a:latin typeface="宋体" pitchFamily="2" charset="-122"/>
                <a:ea typeface="宋体" pitchFamily="2" charset="-122"/>
              </a:rPr>
              <a:t>/lib</a:t>
            </a:r>
          </a:p>
          <a:p>
            <a:pPr marL="342900" indent="-342900" algn="l">
              <a:lnSpc>
                <a:spcPct val="100000"/>
              </a:lnSpc>
              <a:tabLst>
                <a:tab pos="457200" algn="l"/>
              </a:tabLst>
            </a:pPr>
            <a:r>
              <a:rPr lang="zh-CN" altLang="en-US" sz="2000" b="0" dirty="0">
                <a:latin typeface="宋体" pitchFamily="2" charset="-122"/>
                <a:ea typeface="宋体" pitchFamily="2" charset="-122"/>
              </a:rPr>
              <a:t>   </a:t>
            </a:r>
            <a:r>
              <a:rPr lang="zh-CN" altLang="en-US" sz="2000" b="0" dirty="0">
                <a:solidFill>
                  <a:schemeClr val="tx1"/>
                </a:solidFill>
                <a:latin typeface="宋体" pitchFamily="2" charset="-122"/>
                <a:ea typeface="宋体" pitchFamily="2" charset="-122"/>
              </a:rPr>
              <a:t>存放一些应用应用程序的共享函数库，例如</a:t>
            </a:r>
            <a:r>
              <a:rPr lang="en-US" altLang="zh-CN" sz="2000" b="0" dirty="0">
                <a:solidFill>
                  <a:schemeClr val="tx1"/>
                </a:solidFill>
                <a:latin typeface="宋体" pitchFamily="2" charset="-122"/>
                <a:ea typeface="宋体" pitchFamily="2" charset="-122"/>
              </a:rPr>
              <a:t>Netscape</a:t>
            </a:r>
            <a:r>
              <a:rPr lang="zh-CN" altLang="en-US" sz="2000" b="0" dirty="0">
                <a:solidFill>
                  <a:schemeClr val="tx1"/>
                </a:solidFill>
                <a:latin typeface="宋体" pitchFamily="2" charset="-122"/>
                <a:ea typeface="宋体" pitchFamily="2" charset="-122"/>
              </a:rPr>
              <a:t>、</a:t>
            </a:r>
            <a:r>
              <a:rPr lang="en-US" altLang="zh-CN" sz="2000" b="0" dirty="0">
                <a:solidFill>
                  <a:schemeClr val="tx1"/>
                </a:solidFill>
                <a:latin typeface="宋体" pitchFamily="2" charset="-122"/>
                <a:ea typeface="宋体" pitchFamily="2" charset="-122"/>
              </a:rPr>
              <a:t>X server</a:t>
            </a:r>
            <a:r>
              <a:rPr lang="zh-CN" altLang="en-US" sz="2000" b="0" dirty="0">
                <a:solidFill>
                  <a:schemeClr val="tx1"/>
                </a:solidFill>
                <a:latin typeface="宋体" pitchFamily="2" charset="-122"/>
                <a:ea typeface="宋体" pitchFamily="2" charset="-122"/>
              </a:rPr>
              <a:t>等。最重要的函数库为</a:t>
            </a:r>
            <a:r>
              <a:rPr lang="en-US" altLang="zh-CN" sz="2000" b="0" dirty="0" err="1">
                <a:solidFill>
                  <a:schemeClr val="tx1"/>
                </a:solidFill>
                <a:latin typeface="宋体" pitchFamily="2" charset="-122"/>
                <a:ea typeface="宋体" pitchFamily="2" charset="-122"/>
              </a:rPr>
              <a:t>libc</a:t>
            </a:r>
            <a:r>
              <a:rPr lang="zh-CN" altLang="en-US" sz="2000" b="0" dirty="0">
                <a:solidFill>
                  <a:schemeClr val="tx1"/>
                </a:solidFill>
                <a:latin typeface="宋体" pitchFamily="2" charset="-122"/>
                <a:ea typeface="宋体" pitchFamily="2" charset="-122"/>
              </a:rPr>
              <a:t>或</a:t>
            </a:r>
            <a:r>
              <a:rPr lang="en-US" altLang="zh-CN" sz="2000" b="0" dirty="0" err="1">
                <a:solidFill>
                  <a:schemeClr val="tx1"/>
                </a:solidFill>
                <a:latin typeface="宋体" pitchFamily="2" charset="-122"/>
                <a:ea typeface="宋体" pitchFamily="2" charset="-122"/>
              </a:rPr>
              <a:t>glibc</a:t>
            </a:r>
            <a:r>
              <a:rPr lang="zh-CN" altLang="en-US" sz="2000" b="0" dirty="0">
                <a:solidFill>
                  <a:schemeClr val="tx1"/>
                </a:solidFill>
                <a:latin typeface="宋体" pitchFamily="2" charset="-122"/>
                <a:ea typeface="宋体" pitchFamily="2" charset="-122"/>
              </a:rPr>
              <a:t>（</a:t>
            </a:r>
            <a:r>
              <a:rPr lang="en-US" altLang="zh-CN" sz="2000" b="0" dirty="0" err="1">
                <a:solidFill>
                  <a:schemeClr val="tx1"/>
                </a:solidFill>
                <a:latin typeface="宋体" pitchFamily="2" charset="-122"/>
                <a:ea typeface="宋体" pitchFamily="2" charset="-122"/>
              </a:rPr>
              <a:t>glibc</a:t>
            </a:r>
            <a:r>
              <a:rPr lang="en-US" altLang="zh-CN" sz="2000" b="0" dirty="0">
                <a:solidFill>
                  <a:schemeClr val="tx1"/>
                </a:solidFill>
                <a:latin typeface="宋体" pitchFamily="2" charset="-122"/>
                <a:ea typeface="宋体" pitchFamily="2" charset="-122"/>
              </a:rPr>
              <a:t> 2.x</a:t>
            </a:r>
            <a:r>
              <a:rPr lang="zh-CN" altLang="en-US" sz="2000" b="0" dirty="0">
                <a:solidFill>
                  <a:schemeClr val="tx1"/>
                </a:solidFill>
                <a:latin typeface="宋体" pitchFamily="2" charset="-122"/>
                <a:ea typeface="宋体" pitchFamily="2" charset="-122"/>
              </a:rPr>
              <a:t>便是</a:t>
            </a:r>
            <a:r>
              <a:rPr lang="en-US" altLang="zh-CN" sz="2000" b="0" dirty="0" err="1">
                <a:solidFill>
                  <a:schemeClr val="tx1"/>
                </a:solidFill>
                <a:latin typeface="宋体" pitchFamily="2" charset="-122"/>
                <a:ea typeface="宋体" pitchFamily="2" charset="-122"/>
              </a:rPr>
              <a:t>libc</a:t>
            </a:r>
            <a:r>
              <a:rPr lang="en-US" altLang="zh-CN" sz="2000" b="0" dirty="0">
                <a:solidFill>
                  <a:schemeClr val="tx1"/>
                </a:solidFill>
                <a:latin typeface="宋体" pitchFamily="2" charset="-122"/>
                <a:ea typeface="宋体" pitchFamily="2" charset="-122"/>
              </a:rPr>
              <a:t> 6.x</a:t>
            </a:r>
            <a:r>
              <a:rPr lang="zh-CN" altLang="en-US" sz="2000" b="0" dirty="0">
                <a:solidFill>
                  <a:schemeClr val="tx1"/>
                </a:solidFill>
                <a:latin typeface="宋体" pitchFamily="2" charset="-122"/>
                <a:ea typeface="宋体" pitchFamily="2" charset="-122"/>
              </a:rPr>
              <a:t>版本，标准</a:t>
            </a:r>
            <a:r>
              <a:rPr lang="en-US" altLang="zh-CN" sz="2000" b="0" dirty="0">
                <a:solidFill>
                  <a:schemeClr val="tx1"/>
                </a:solidFill>
                <a:latin typeface="宋体" pitchFamily="2" charset="-122"/>
                <a:ea typeface="宋体" pitchFamily="2" charset="-122"/>
              </a:rPr>
              <a:t>C</a:t>
            </a:r>
            <a:r>
              <a:rPr lang="zh-CN" altLang="en-US" sz="2000" b="0" dirty="0">
                <a:solidFill>
                  <a:schemeClr val="tx1"/>
                </a:solidFill>
                <a:latin typeface="宋体" pitchFamily="2" charset="-122"/>
                <a:ea typeface="宋体" pitchFamily="2" charset="-122"/>
              </a:rPr>
              <a:t>语言函数库）及文件名为</a:t>
            </a:r>
            <a:r>
              <a:rPr lang="en-US" altLang="zh-CN" sz="2000" b="0" dirty="0" err="1">
                <a:solidFill>
                  <a:schemeClr val="tx1"/>
                </a:solidFill>
                <a:latin typeface="宋体" pitchFamily="2" charset="-122"/>
                <a:ea typeface="宋体" pitchFamily="2" charset="-122"/>
              </a:rPr>
              <a:t>library.a</a:t>
            </a:r>
            <a:r>
              <a:rPr lang="zh-CN" altLang="en-US" sz="2000" b="0" dirty="0">
                <a:solidFill>
                  <a:schemeClr val="tx1"/>
                </a:solidFill>
                <a:latin typeface="宋体" pitchFamily="2" charset="-122"/>
                <a:ea typeface="宋体" pitchFamily="2" charset="-122"/>
              </a:rPr>
              <a:t>的静态函数库</a:t>
            </a:r>
            <a:endParaRPr lang="en-US" altLang="zh-CN" sz="2000" b="0" dirty="0">
              <a:solidFill>
                <a:schemeClr val="tx1"/>
              </a:solidFill>
              <a:latin typeface="宋体" pitchFamily="2" charset="-122"/>
              <a:ea typeface="宋体" pitchFamily="2" charset="-122"/>
            </a:endParaRPr>
          </a:p>
        </p:txBody>
      </p:sp>
    </p:spTree>
    <p:extLst>
      <p:ext uri="{BB962C8B-B14F-4D97-AF65-F5344CB8AC3E}">
        <p14:creationId xmlns:p14="http://schemas.microsoft.com/office/powerpoint/2010/main" val="139028105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8" name="Rectangle 7"/>
          <p:cNvSpPr>
            <a:spLocks noChangeArrowheads="1"/>
          </p:cNvSpPr>
          <p:nvPr/>
        </p:nvSpPr>
        <p:spPr bwMode="auto">
          <a:xfrm>
            <a:off x="4762" y="2133600"/>
            <a:ext cx="7169993" cy="1015663"/>
          </a:xfrm>
          <a:prstGeom prst="rect">
            <a:avLst/>
          </a:prstGeom>
          <a:noFill/>
          <a:ln w="9525" algn="ctr">
            <a:noFill/>
            <a:miter lim="800000"/>
            <a:headEnd/>
            <a:tailEnd/>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8. /</a:t>
            </a:r>
            <a:r>
              <a:rPr lang="en-US" altLang="zh-CN" sz="2000" b="0" dirty="0" err="1">
                <a:solidFill>
                  <a:srgbClr val="FF0000"/>
                </a:solidFill>
              </a:rPr>
              <a:t>proc</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虚拟文件系统，它不占用硬盘空间，目录下文件均放置于内存中；</a:t>
            </a:r>
            <a:r>
              <a:rPr lang="en-US" altLang="zh-CN" sz="2000" b="0" dirty="0">
                <a:solidFill>
                  <a:schemeClr val="tx1"/>
                </a:solidFill>
              </a:rPr>
              <a:t>/</a:t>
            </a:r>
            <a:r>
              <a:rPr lang="en-US" altLang="zh-CN" sz="2000" b="0" dirty="0" err="1">
                <a:solidFill>
                  <a:schemeClr val="tx1"/>
                </a:solidFill>
              </a:rPr>
              <a:t>proc</a:t>
            </a:r>
            <a:r>
              <a:rPr lang="zh-CN" altLang="en-US" sz="2000" b="0" dirty="0">
                <a:solidFill>
                  <a:schemeClr val="tx1"/>
                </a:solidFill>
              </a:rPr>
              <a:t>记录系统进程，硬件状态、内存使用等信息。 </a:t>
            </a:r>
            <a:endParaRPr lang="en-US" altLang="zh-CN" sz="2000" b="0" dirty="0">
              <a:solidFill>
                <a:schemeClr val="tx1"/>
              </a:solidFill>
            </a:endParaRPr>
          </a:p>
        </p:txBody>
      </p:sp>
      <p:sp>
        <p:nvSpPr>
          <p:cNvPr id="9" name="Rectangle 6"/>
          <p:cNvSpPr>
            <a:spLocks noChangeArrowheads="1"/>
          </p:cNvSpPr>
          <p:nvPr/>
        </p:nvSpPr>
        <p:spPr bwMode="auto">
          <a:xfrm>
            <a:off x="-1" y="1143000"/>
            <a:ext cx="7038021" cy="1015663"/>
          </a:xfrm>
          <a:prstGeom prst="rect">
            <a:avLst/>
          </a:prstGeom>
          <a:noFill/>
          <a:ln w="9525" algn="ctr">
            <a:noFill/>
            <a:miter lim="800000"/>
            <a:headEnd/>
            <a:tailEnd/>
          </a:ln>
        </p:spPr>
        <p:txBody>
          <a:bodyPr wrap="square" anchor="ctr">
            <a:spAutoFit/>
          </a:bodyPr>
          <a:lstStyle/>
          <a:p>
            <a:pPr marL="342900" indent="-342900" algn="l">
              <a:tabLst>
                <a:tab pos="457200" algn="l"/>
              </a:tabLst>
            </a:pPr>
            <a:r>
              <a:rPr lang="en-US" altLang="zh-CN" sz="2000" dirty="0">
                <a:solidFill>
                  <a:srgbClr val="FF0000"/>
                </a:solidFill>
              </a:rPr>
              <a:t>7. /</a:t>
            </a:r>
            <a:r>
              <a:rPr lang="en-US" altLang="zh-CN" sz="2000" dirty="0" err="1">
                <a:solidFill>
                  <a:srgbClr val="FF0000"/>
                </a:solidFill>
              </a:rPr>
              <a:t>mnt</a:t>
            </a:r>
            <a:endParaRPr lang="en-US" altLang="zh-CN" sz="2000" dirty="0">
              <a:solidFill>
                <a:srgbClr val="FF0000"/>
              </a:solidFill>
            </a:endParaRPr>
          </a:p>
          <a:p>
            <a:pPr marL="342900" indent="-342900" algn="l">
              <a:lnSpc>
                <a:spcPct val="100000"/>
              </a:lnSpc>
              <a:tabLst>
                <a:tab pos="457200" algn="l"/>
              </a:tabLst>
            </a:pPr>
            <a:r>
              <a:rPr lang="zh-CN" altLang="en-US" sz="2000" b="0" dirty="0" smtClean="0">
                <a:solidFill>
                  <a:schemeClr val="tx1"/>
                </a:solidFill>
              </a:rPr>
              <a:t>系统</a:t>
            </a:r>
            <a:r>
              <a:rPr lang="zh-CN" altLang="en-US" sz="2000" b="0" dirty="0">
                <a:solidFill>
                  <a:schemeClr val="tx1"/>
                </a:solidFill>
              </a:rPr>
              <a:t>默认的挂载点（</a:t>
            </a:r>
            <a:r>
              <a:rPr lang="en-US" altLang="zh-CN" sz="2000" b="0" dirty="0">
                <a:solidFill>
                  <a:schemeClr val="tx1"/>
                </a:solidFill>
              </a:rPr>
              <a:t>mount point</a:t>
            </a:r>
            <a:r>
              <a:rPr lang="zh-CN" altLang="en-US" sz="2000" b="0" dirty="0">
                <a:solidFill>
                  <a:schemeClr val="tx1"/>
                </a:solidFill>
              </a:rPr>
              <a:t>），默认有</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a:t>
            </a:r>
            <a:r>
              <a:rPr lang="en-US" altLang="zh-CN" sz="2000" b="0" dirty="0" err="1">
                <a:solidFill>
                  <a:schemeClr val="tx1"/>
                </a:solidFill>
              </a:rPr>
              <a:t>cdrom</a:t>
            </a:r>
            <a:r>
              <a:rPr lang="zh-CN" altLang="en-US" sz="2000" b="0" dirty="0">
                <a:solidFill>
                  <a:schemeClr val="tx1"/>
                </a:solidFill>
              </a:rPr>
              <a:t>和</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/floppy</a:t>
            </a:r>
          </a:p>
        </p:txBody>
      </p:sp>
      <p:sp>
        <p:nvSpPr>
          <p:cNvPr id="10" name="Rectangle 4"/>
          <p:cNvSpPr>
            <a:spLocks noChangeArrowheads="1"/>
          </p:cNvSpPr>
          <p:nvPr/>
        </p:nvSpPr>
        <p:spPr bwMode="auto">
          <a:xfrm>
            <a:off x="-38100" y="3124200"/>
            <a:ext cx="7848600" cy="1631216"/>
          </a:xfrm>
          <a:prstGeom prst="rect">
            <a:avLst/>
          </a:prstGeom>
          <a:noFill/>
          <a:ln w="9525" algn="ctr">
            <a:noFill/>
            <a:miter lim="800000"/>
            <a:headEnd/>
            <a:tailEnd/>
          </a:ln>
        </p:spPr>
        <p:txBody>
          <a:bodyPr wrap="square" anchor="ctr">
            <a:spAutoFit/>
          </a:bodyPr>
          <a:lstStyle/>
          <a:p>
            <a:pPr marL="342900" indent="-342900" algn="l">
              <a:lnSpc>
                <a:spcPct val="100000"/>
              </a:lnSpc>
              <a:tabLst>
                <a:tab pos="457200" algn="l"/>
              </a:tabLst>
            </a:pPr>
            <a:r>
              <a:rPr lang="en-US" altLang="zh-CN" sz="2000" b="0" dirty="0" smtClean="0">
                <a:solidFill>
                  <a:srgbClr val="FF0000"/>
                </a:solidFill>
              </a:rPr>
              <a:t> </a:t>
            </a:r>
            <a:r>
              <a:rPr lang="en-US" altLang="zh-CN" sz="2000" b="0" dirty="0">
                <a:solidFill>
                  <a:srgbClr val="FF0000"/>
                </a:solidFill>
              </a:rPr>
              <a:t>9. /root</a:t>
            </a:r>
          </a:p>
          <a:p>
            <a:pPr marL="342900" indent="-342900" algn="l">
              <a:lnSpc>
                <a:spcPct val="100000"/>
              </a:lnSpc>
              <a:tabLst>
                <a:tab pos="457200" algn="l"/>
              </a:tabLst>
            </a:pPr>
            <a:r>
              <a:rPr lang="zh-CN" altLang="en-US" sz="2000" b="0" dirty="0"/>
              <a:t>   </a:t>
            </a:r>
            <a:r>
              <a:rPr lang="zh-CN" altLang="en-US" sz="2000" b="0" dirty="0">
                <a:solidFill>
                  <a:schemeClr val="tx1"/>
                </a:solidFill>
              </a:rPr>
              <a:t>系统管理用户</a:t>
            </a:r>
            <a:r>
              <a:rPr lang="en-US" altLang="zh-CN" sz="2000" b="0" dirty="0">
                <a:solidFill>
                  <a:schemeClr val="tx1"/>
                </a:solidFill>
              </a:rPr>
              <a:t>root</a:t>
            </a:r>
            <a:r>
              <a:rPr lang="zh-CN" altLang="en-US" sz="2000" b="0" dirty="0">
                <a:solidFill>
                  <a:schemeClr val="tx1"/>
                </a:solidFill>
              </a:rPr>
              <a:t>的主目录</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10. /bin</a:t>
            </a:r>
          </a:p>
          <a:p>
            <a:pPr marL="342900" indent="-342900" algn="l">
              <a:lnSpc>
                <a:spcPct val="100000"/>
              </a:lnSpc>
              <a:tabLst>
                <a:tab pos="457200" algn="l"/>
              </a:tabLst>
            </a:pPr>
            <a:r>
              <a:rPr lang="zh-CN" altLang="en-US" sz="2000" b="0" dirty="0"/>
              <a:t>   </a:t>
            </a:r>
            <a:r>
              <a:rPr lang="zh-CN" altLang="en-US" sz="2000" b="0" dirty="0">
                <a:solidFill>
                  <a:schemeClr val="tx1"/>
                </a:solidFill>
              </a:rPr>
              <a:t>存放一些系统启动时所需要的普通程序和系统程序及一些经常被其它程序调用的程序</a:t>
            </a:r>
          </a:p>
        </p:txBody>
      </p:sp>
      <p:sp>
        <p:nvSpPr>
          <p:cNvPr id="11" name="Rectangle 5"/>
          <p:cNvSpPr>
            <a:spLocks noChangeArrowheads="1"/>
          </p:cNvSpPr>
          <p:nvPr/>
        </p:nvSpPr>
        <p:spPr bwMode="auto">
          <a:xfrm>
            <a:off x="-38100" y="4724400"/>
            <a:ext cx="7848600" cy="1938992"/>
          </a:xfrm>
          <a:prstGeom prst="rect">
            <a:avLst/>
          </a:prstGeom>
          <a:noFill/>
          <a:ln w="9525" algn="ctr">
            <a:noFill/>
            <a:miter lim="800000"/>
            <a:headEnd/>
            <a:tailEnd/>
          </a:ln>
        </p:spPr>
        <p:txBody>
          <a:bodyPr anchor="ctr">
            <a:spAutoFit/>
          </a:bodyPr>
          <a:lstStyle/>
          <a:p>
            <a:pPr marL="342900" indent="-342900" algn="l">
              <a:lnSpc>
                <a:spcPct val="100000"/>
              </a:lnSpc>
              <a:tabLst>
                <a:tab pos="457200" algn="l"/>
              </a:tabLst>
            </a:pPr>
            <a:r>
              <a:rPr lang="en-US" altLang="zh-CN" sz="2000" b="0" dirty="0">
                <a:solidFill>
                  <a:srgbClr val="FF0000"/>
                </a:solidFill>
              </a:rPr>
              <a:t>11. /</a:t>
            </a:r>
            <a:r>
              <a:rPr lang="en-US" altLang="zh-CN" sz="2000" b="0" dirty="0" err="1">
                <a:solidFill>
                  <a:srgbClr val="FF0000"/>
                </a:solidFill>
              </a:rPr>
              <a:t>tmp</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存放系统启动时产生的临时文件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12. /</a:t>
            </a:r>
            <a:r>
              <a:rPr lang="en-US" altLang="zh-CN" sz="2000" b="0" dirty="0" err="1">
                <a:solidFill>
                  <a:srgbClr val="FF0000"/>
                </a:solidFill>
              </a:rPr>
              <a:t>var</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zh-CN" sz="2000" b="0" dirty="0">
                <a:solidFill>
                  <a:schemeClr val="tx1"/>
                </a:solidFill>
              </a:rPr>
              <a:t>本目录存放被系统修改过的数据。在这个目录下的重要目录</a:t>
            </a:r>
            <a:r>
              <a:rPr lang="zh-CN" altLang="en-US" sz="2000" b="0" dirty="0">
                <a:solidFill>
                  <a:schemeClr val="tx1"/>
                </a:solidFill>
              </a:rPr>
              <a:t>有 </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/log</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/spool</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/run</a:t>
            </a:r>
            <a:r>
              <a:rPr lang="zh-CN" altLang="en-US" sz="2000" b="0" dirty="0">
                <a:solidFill>
                  <a:schemeClr val="tx1"/>
                </a:solidFill>
              </a:rPr>
              <a:t>等，它们分别用于存放记录文件、新闻邮件、运行时信息。</a:t>
            </a:r>
            <a:endParaRPr lang="en-US" altLang="zh-CN" sz="2000" b="0" dirty="0">
              <a:solidFill>
                <a:schemeClr val="tx1"/>
              </a:solidFill>
            </a:endParaRPr>
          </a:p>
        </p:txBody>
      </p:sp>
    </p:spTree>
    <p:extLst>
      <p:ext uri="{BB962C8B-B14F-4D97-AF65-F5344CB8AC3E}">
        <p14:creationId xmlns:p14="http://schemas.microsoft.com/office/powerpoint/2010/main" val="76182295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sz="4400" dirty="0">
                <a:solidFill>
                  <a:srgbClr val="FF0000"/>
                </a:solidFill>
              </a:rPr>
              <a:t>常用目录操作</a:t>
            </a:r>
            <a:r>
              <a:rPr lang="zh-CN" altLang="en-US" sz="4400" dirty="0" smtClean="0">
                <a:solidFill>
                  <a:srgbClr val="FF0000"/>
                </a:solidFill>
              </a:rPr>
              <a:t>命令</a:t>
            </a:r>
            <a:endParaRPr lang="zh-CN" altLang="en-US" sz="4400" dirty="0"/>
          </a:p>
        </p:txBody>
      </p:sp>
      <p:graphicFrame>
        <p:nvGraphicFramePr>
          <p:cNvPr id="543788" name="Group 44"/>
          <p:cNvGraphicFramePr>
            <a:graphicFrameLocks noGrp="1"/>
          </p:cNvGraphicFramePr>
          <p:nvPr>
            <p:ph sz="half" idx="2"/>
          </p:nvPr>
        </p:nvGraphicFramePr>
        <p:xfrm>
          <a:off x="990600" y="1828800"/>
          <a:ext cx="7620000" cy="4027489"/>
        </p:xfrm>
        <a:graphic>
          <a:graphicData uri="http://schemas.openxmlformats.org/drawingml/2006/table">
            <a:tbl>
              <a:tblPr/>
              <a:tblGrid>
                <a:gridCol w="1868488"/>
                <a:gridCol w="5751512"/>
              </a:tblGrid>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pwd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打印当前工作目录。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改变当前所在目录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查看目录下的内容。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类似</a:t>
                      </a: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mkdir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rmdir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7136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4800"/>
              <a:t>pwd</a:t>
            </a:r>
            <a:r>
              <a:rPr lang="zh-CN" altLang="en-US" sz="4800"/>
              <a:t>命令</a:t>
            </a:r>
          </a:p>
        </p:txBody>
      </p:sp>
      <p:sp>
        <p:nvSpPr>
          <p:cNvPr id="545795" name="Rectangle 3"/>
          <p:cNvSpPr>
            <a:spLocks noGrp="1" noChangeArrowheads="1"/>
          </p:cNvSpPr>
          <p:nvPr>
            <p:ph type="body" idx="1"/>
          </p:nvPr>
        </p:nvSpPr>
        <p:spPr/>
        <p:txBody>
          <a:bodyPr/>
          <a:lstStyle/>
          <a:p>
            <a:r>
              <a:rPr lang="en-US" altLang="zh-CN" sz="2800">
                <a:latin typeface="Times New Roman" panose="02020603050405020304" pitchFamily="18" charset="0"/>
              </a:rPr>
              <a:t>pwd(print working directory):</a:t>
            </a:r>
            <a:r>
              <a:rPr lang="zh-CN" altLang="en-US" sz="2800">
                <a:latin typeface="Times New Roman" panose="02020603050405020304" pitchFamily="18" charset="0"/>
              </a:rPr>
              <a:t>打印工作目录。</a:t>
            </a:r>
          </a:p>
          <a:p>
            <a:r>
              <a:rPr lang="en-US" altLang="zh-CN" sz="2800"/>
              <a:t>【</a:t>
            </a:r>
            <a:r>
              <a:rPr lang="zh-CN" altLang="en-US" sz="2800">
                <a:latin typeface="Times New Roman" panose="02020603050405020304" pitchFamily="18" charset="0"/>
              </a:rPr>
              <a:t>功能</a:t>
            </a:r>
            <a:r>
              <a:rPr lang="en-US" altLang="zh-CN" sz="2800"/>
              <a:t>】</a:t>
            </a:r>
            <a:r>
              <a:rPr lang="zh-CN" altLang="en-US" sz="2800">
                <a:latin typeface="Times New Roman" panose="02020603050405020304" pitchFamily="18" charset="0"/>
              </a:rPr>
              <a:t>显示当前工作目录的整个路径。</a:t>
            </a:r>
          </a:p>
          <a:p>
            <a:r>
              <a:rPr lang="en-US" altLang="zh-CN" sz="2800"/>
              <a:t>【</a:t>
            </a:r>
            <a:r>
              <a:rPr lang="zh-CN" altLang="en-US" sz="2800">
                <a:latin typeface="Times New Roman" panose="02020603050405020304" pitchFamily="18" charset="0"/>
              </a:rPr>
              <a:t>用法</a:t>
            </a:r>
            <a:r>
              <a:rPr lang="en-US" altLang="zh-CN" sz="2800"/>
              <a:t>】</a:t>
            </a:r>
            <a:r>
              <a:rPr lang="zh-CN" altLang="en-US" sz="2800">
                <a:latin typeface="Times New Roman" panose="02020603050405020304" pitchFamily="18" charset="0"/>
              </a:rPr>
              <a:t>直接在</a:t>
            </a:r>
            <a:r>
              <a:rPr lang="en-US" altLang="zh-CN" sz="2800">
                <a:latin typeface="Times New Roman" panose="02020603050405020304" pitchFamily="18" charset="0"/>
              </a:rPr>
              <a:t>Shell</a:t>
            </a:r>
            <a:r>
              <a:rPr lang="zh-CN" altLang="en-US" sz="2800">
                <a:latin typeface="Times New Roman" panose="02020603050405020304" pitchFamily="18" charset="0"/>
              </a:rPr>
              <a:t>提示符</a:t>
            </a:r>
            <a:r>
              <a:rPr lang="en-US" altLang="zh-CN" sz="2800">
                <a:latin typeface="Times New Roman" panose="02020603050405020304" pitchFamily="18" charset="0"/>
              </a:rPr>
              <a:t>#</a:t>
            </a:r>
            <a:r>
              <a:rPr lang="zh-CN" altLang="en-US" sz="2800">
                <a:latin typeface="Times New Roman" panose="02020603050405020304" pitchFamily="18" charset="0"/>
              </a:rPr>
              <a:t>或</a:t>
            </a:r>
            <a:r>
              <a:rPr lang="en-US" altLang="zh-CN" sz="2800">
                <a:latin typeface="Times New Roman" panose="02020603050405020304" pitchFamily="18" charset="0"/>
              </a:rPr>
              <a:t>$</a:t>
            </a:r>
            <a:r>
              <a:rPr lang="zh-CN" altLang="en-US" sz="2800">
                <a:latin typeface="Times New Roman" panose="02020603050405020304" pitchFamily="18" charset="0"/>
              </a:rPr>
              <a:t>后输入命令</a:t>
            </a:r>
            <a:r>
              <a:rPr lang="en-US" altLang="zh-CN" sz="2800">
                <a:latin typeface="Times New Roman" panose="02020603050405020304" pitchFamily="18" charset="0"/>
              </a:rPr>
              <a:t>pwd</a:t>
            </a:r>
            <a:r>
              <a:rPr lang="zh-CN" altLang="en-US" sz="2800">
                <a:latin typeface="Times New Roman" panose="02020603050405020304" pitchFamily="18" charset="0"/>
              </a:rPr>
              <a:t>，然后按回车。</a:t>
            </a:r>
          </a:p>
          <a:p>
            <a:r>
              <a:rPr lang="en-US" altLang="zh-CN" sz="2800">
                <a:latin typeface="Times New Roman" panose="02020603050405020304" pitchFamily="18" charset="0"/>
              </a:rPr>
              <a:t>【</a:t>
            </a:r>
            <a:r>
              <a:rPr lang="zh-CN" altLang="en-US" sz="2800">
                <a:latin typeface="Times New Roman" panose="02020603050405020304" pitchFamily="18" charset="0"/>
              </a:rPr>
              <a:t>例如</a:t>
            </a:r>
            <a:r>
              <a:rPr lang="en-US" altLang="zh-CN" sz="2800">
                <a:latin typeface="Times New Roman" panose="02020603050405020304" pitchFamily="18" charset="0"/>
              </a:rPr>
              <a:t>】</a:t>
            </a:r>
          </a:p>
        </p:txBody>
      </p:sp>
      <p:pic>
        <p:nvPicPr>
          <p:cNvPr id="545796"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696" r="18750" b="52669"/>
          <a:stretch>
            <a:fillRect/>
          </a:stretch>
        </p:blipFill>
        <p:spPr bwMode="auto">
          <a:xfrm>
            <a:off x="1066800" y="3886200"/>
            <a:ext cx="7086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78798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zh-CN" sz="4800">
                <a:latin typeface="宋体" panose="02010600030101010101" pitchFamily="2" charset="-122"/>
              </a:rPr>
              <a:t>pwd</a:t>
            </a:r>
            <a:r>
              <a:rPr lang="zh-CN" altLang="en-US" sz="4800">
                <a:latin typeface="宋体" panose="02010600030101010101" pitchFamily="2" charset="-122"/>
              </a:rPr>
              <a:t>命令（续）</a:t>
            </a:r>
          </a:p>
        </p:txBody>
      </p:sp>
      <p:sp>
        <p:nvSpPr>
          <p:cNvPr id="546819" name="Rectangle 3"/>
          <p:cNvSpPr>
            <a:spLocks noGrp="1" noChangeArrowheads="1"/>
          </p:cNvSpPr>
          <p:nvPr>
            <p:ph type="body" idx="1"/>
          </p:nvPr>
        </p:nvSpPr>
        <p:spPr/>
        <p:txBody>
          <a:bodyPr/>
          <a:lstStyle/>
          <a:p>
            <a:r>
              <a:rPr lang="en-US" altLang="zh-CN"/>
              <a:t>【</a:t>
            </a:r>
            <a:r>
              <a:rPr lang="zh-CN" altLang="en-US"/>
              <a:t>注意</a:t>
            </a:r>
            <a:r>
              <a:rPr lang="en-US" altLang="zh-CN"/>
              <a:t>】“</a:t>
            </a:r>
            <a:r>
              <a:rPr lang="zh-CN" altLang="en-US">
                <a:solidFill>
                  <a:srgbClr val="FF00FF"/>
                </a:solidFill>
              </a:rPr>
              <a:t>当前目录名”</a:t>
            </a:r>
            <a:r>
              <a:rPr lang="zh-CN" altLang="en-US"/>
              <a:t>跟“</a:t>
            </a:r>
            <a:r>
              <a:rPr lang="zh-CN" altLang="en-US">
                <a:solidFill>
                  <a:srgbClr val="FF00FF"/>
                </a:solidFill>
              </a:rPr>
              <a:t>显示当前工作目录”</a:t>
            </a:r>
            <a:r>
              <a:rPr lang="zh-CN" altLang="en-US"/>
              <a:t>是不同的。前者只是显示目录名字，后者显示整个路径。</a:t>
            </a:r>
          </a:p>
        </p:txBody>
      </p:sp>
      <p:pic>
        <p:nvPicPr>
          <p:cNvPr id="546820"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469" r="18750" b="48438"/>
          <a:stretch>
            <a:fillRect/>
          </a:stretch>
        </p:blipFill>
        <p:spPr bwMode="auto">
          <a:xfrm>
            <a:off x="1600200" y="2590800"/>
            <a:ext cx="6629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6821" name="Line 5"/>
          <p:cNvSpPr>
            <a:spLocks noChangeShapeType="1"/>
          </p:cNvSpPr>
          <p:nvPr/>
        </p:nvSpPr>
        <p:spPr bwMode="auto">
          <a:xfrm>
            <a:off x="3352800" y="5029200"/>
            <a:ext cx="533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2" name="Line 6"/>
          <p:cNvSpPr>
            <a:spLocks noChangeShapeType="1"/>
          </p:cNvSpPr>
          <p:nvPr/>
        </p:nvSpPr>
        <p:spPr bwMode="auto">
          <a:xfrm>
            <a:off x="1676400" y="5334000"/>
            <a:ext cx="1371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9006913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sz="4800"/>
              <a:t>cd</a:t>
            </a:r>
            <a:r>
              <a:rPr lang="zh-CN" altLang="en-US" sz="4800"/>
              <a:t>命令</a:t>
            </a:r>
          </a:p>
        </p:txBody>
      </p:sp>
      <p:sp>
        <p:nvSpPr>
          <p:cNvPr id="547843" name="Rectangle 3"/>
          <p:cNvSpPr>
            <a:spLocks noGrp="1" noChangeArrowheads="1"/>
          </p:cNvSpPr>
          <p:nvPr>
            <p:ph type="body" idx="1"/>
          </p:nvPr>
        </p:nvSpPr>
        <p:spPr/>
        <p:txBody>
          <a:bodyPr/>
          <a:lstStyle/>
          <a:p>
            <a:pPr>
              <a:lnSpc>
                <a:spcPct val="90000"/>
              </a:lnSpc>
            </a:pP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功能</a:t>
            </a: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改变所在目录。</a:t>
            </a:r>
          </a:p>
          <a:p>
            <a:pPr>
              <a:lnSpc>
                <a:spcPct val="90000"/>
              </a:lnSpc>
            </a:pP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用法</a:t>
            </a: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可以直接写</a:t>
            </a:r>
            <a:r>
              <a:rPr lang="en-US" altLang="zh-CN" sz="2500" dirty="0">
                <a:latin typeface="宋体" pitchFamily="2" charset="-122"/>
                <a:ea typeface="宋体" pitchFamily="2" charset="-122"/>
              </a:rPr>
              <a:t>cd</a:t>
            </a:r>
            <a:r>
              <a:rPr lang="zh-CN" altLang="en-US" sz="2500" dirty="0">
                <a:latin typeface="宋体" pitchFamily="2" charset="-122"/>
                <a:ea typeface="宋体" pitchFamily="2" charset="-122"/>
              </a:rPr>
              <a:t>或</a:t>
            </a:r>
            <a:r>
              <a:rPr lang="en-US" altLang="zh-CN" sz="2500" dirty="0">
                <a:latin typeface="宋体" pitchFamily="2" charset="-122"/>
                <a:ea typeface="宋体" pitchFamily="2" charset="-122"/>
              </a:rPr>
              <a:t>cd ~</a:t>
            </a:r>
            <a:r>
              <a:rPr lang="zh-CN" altLang="en-US" sz="2500" dirty="0">
                <a:latin typeface="宋体" pitchFamily="2" charset="-122"/>
                <a:ea typeface="宋体" pitchFamily="2" charset="-122"/>
              </a:rPr>
              <a:t>，表示回到主目录，也可在后面加上要转移到的目的目录及其路径。</a:t>
            </a:r>
          </a:p>
          <a:p>
            <a:pPr>
              <a:lnSpc>
                <a:spcPct val="90000"/>
              </a:lnSpc>
            </a:pPr>
            <a:r>
              <a:rPr lang="zh-CN" altLang="zh-CN" sz="2500" dirty="0">
                <a:latin typeface="宋体" pitchFamily="2" charset="-122"/>
                <a:ea typeface="宋体" pitchFamily="2" charset="-122"/>
              </a:rPr>
              <a:t>【</a:t>
            </a:r>
            <a:r>
              <a:rPr lang="zh-CN" altLang="en-US" sz="2500" dirty="0">
                <a:latin typeface="宋体" pitchFamily="2" charset="-122"/>
                <a:ea typeface="宋体" pitchFamily="2" charset="-122"/>
              </a:rPr>
              <a:t>格式</a:t>
            </a:r>
            <a:r>
              <a:rPr lang="zh-CN" altLang="zh-CN" sz="2500" dirty="0">
                <a:latin typeface="宋体" pitchFamily="2" charset="-122"/>
                <a:ea typeface="宋体" pitchFamily="2" charset="-122"/>
              </a:rPr>
              <a:t>】</a:t>
            </a:r>
            <a:r>
              <a:rPr lang="en-US" altLang="zh-CN" sz="2500" dirty="0">
                <a:latin typeface="宋体" pitchFamily="2" charset="-122"/>
                <a:ea typeface="宋体" pitchFamily="2" charset="-122"/>
              </a:rPr>
              <a:t>cd</a:t>
            </a:r>
            <a:r>
              <a:rPr lang="zh-CN" altLang="en-US" sz="2500" dirty="0">
                <a:latin typeface="宋体" pitchFamily="2" charset="-122"/>
                <a:ea typeface="宋体" pitchFamily="2" charset="-122"/>
              </a:rPr>
              <a:t>　</a:t>
            </a: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路径</a:t>
            </a: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目录名</a:t>
            </a:r>
            <a:r>
              <a:rPr lang="en-US" altLang="zh-CN" sz="2500" dirty="0">
                <a:latin typeface="宋体" pitchFamily="2" charset="-122"/>
                <a:ea typeface="宋体" pitchFamily="2" charset="-122"/>
              </a:rPr>
              <a:t>]</a:t>
            </a:r>
          </a:p>
          <a:p>
            <a:pPr lvl="1">
              <a:lnSpc>
                <a:spcPct val="90000"/>
              </a:lnSpc>
            </a:pPr>
            <a:r>
              <a:rPr lang="zh-CN" altLang="en-US" sz="2100" dirty="0">
                <a:solidFill>
                  <a:srgbClr val="003399"/>
                </a:solidFill>
                <a:latin typeface="宋体" pitchFamily="2" charset="-122"/>
                <a:ea typeface="宋体" pitchFamily="2" charset="-122"/>
              </a:rPr>
              <a:t>绝对路径：从根目录开始写，以“</a:t>
            </a:r>
            <a:r>
              <a:rPr lang="en-US" altLang="zh-CN" sz="2100" dirty="0">
                <a:solidFill>
                  <a:srgbClr val="003399"/>
                </a:solidFill>
                <a:latin typeface="宋体" pitchFamily="2" charset="-122"/>
                <a:ea typeface="宋体" pitchFamily="2" charset="-122"/>
              </a:rPr>
              <a:t>/”</a:t>
            </a:r>
            <a:r>
              <a:rPr lang="zh-CN" altLang="en-US" sz="2100" dirty="0">
                <a:solidFill>
                  <a:srgbClr val="003399"/>
                </a:solidFill>
                <a:latin typeface="宋体" pitchFamily="2" charset="-122"/>
                <a:ea typeface="宋体" pitchFamily="2" charset="-122"/>
              </a:rPr>
              <a:t>打头。</a:t>
            </a:r>
          </a:p>
          <a:p>
            <a:pPr lvl="1">
              <a:lnSpc>
                <a:spcPct val="90000"/>
              </a:lnSpc>
            </a:pPr>
            <a:r>
              <a:rPr lang="zh-CN" altLang="en-US" sz="2100" dirty="0">
                <a:solidFill>
                  <a:srgbClr val="003399"/>
                </a:solidFill>
                <a:latin typeface="宋体" pitchFamily="2" charset="-122"/>
                <a:ea typeface="宋体" pitchFamily="2" charset="-122"/>
              </a:rPr>
              <a:t>相对路径：当前目录的子级目录开始写。</a:t>
            </a:r>
          </a:p>
          <a:p>
            <a:pPr>
              <a:lnSpc>
                <a:spcPct val="90000"/>
              </a:lnSpc>
            </a:pPr>
            <a:r>
              <a:rPr lang="en-US" altLang="zh-CN" sz="2500" dirty="0">
                <a:latin typeface="宋体" pitchFamily="2" charset="-122"/>
                <a:ea typeface="宋体" pitchFamily="2" charset="-122"/>
              </a:rPr>
              <a:t>【</a:t>
            </a:r>
            <a:r>
              <a:rPr lang="zh-CN" altLang="en-US" sz="2500" dirty="0">
                <a:latin typeface="宋体" pitchFamily="2" charset="-122"/>
                <a:ea typeface="宋体" pitchFamily="2" charset="-122"/>
              </a:rPr>
              <a:t>例如</a:t>
            </a:r>
            <a:r>
              <a:rPr lang="en-US" altLang="zh-CN" sz="2500" dirty="0">
                <a:latin typeface="宋体" pitchFamily="2" charset="-122"/>
                <a:ea typeface="宋体" pitchFamily="2" charset="-122"/>
              </a:rPr>
              <a:t>】</a:t>
            </a:r>
          </a:p>
          <a:p>
            <a:pPr>
              <a:lnSpc>
                <a:spcPct val="90000"/>
              </a:lnSpc>
              <a:buClr>
                <a:schemeClr val="tx1"/>
              </a:buClr>
              <a:buFont typeface="Wingdings" panose="05000000000000000000" pitchFamily="2" charset="2"/>
              <a:buNone/>
            </a:pPr>
            <a:r>
              <a:rPr lang="en-US" altLang="zh-CN" sz="2500" dirty="0">
                <a:latin typeface="宋体" pitchFamily="2" charset="-122"/>
                <a:ea typeface="宋体" pitchFamily="2" charset="-122"/>
              </a:rPr>
              <a:t>    cd  /root/123/456</a:t>
            </a:r>
          </a:p>
          <a:p>
            <a:pPr>
              <a:lnSpc>
                <a:spcPct val="90000"/>
              </a:lnSpc>
              <a:buClr>
                <a:schemeClr val="tx1"/>
              </a:buClr>
              <a:buFont typeface="Wingdings" panose="05000000000000000000" pitchFamily="2" charset="2"/>
              <a:buNone/>
            </a:pPr>
            <a:r>
              <a:rPr lang="en-US" altLang="zh-CN" sz="2500" dirty="0">
                <a:latin typeface="宋体" pitchFamily="2" charset="-122"/>
                <a:ea typeface="宋体" pitchFamily="2" charset="-122"/>
              </a:rPr>
              <a:t>    cd  123/456</a:t>
            </a:r>
          </a:p>
          <a:p>
            <a:pPr>
              <a:lnSpc>
                <a:spcPct val="90000"/>
              </a:lnSpc>
              <a:buClr>
                <a:schemeClr val="tx1"/>
              </a:buClr>
              <a:buFont typeface="Wingdings" panose="05000000000000000000" pitchFamily="2" charset="2"/>
              <a:buNone/>
            </a:pPr>
            <a:r>
              <a:rPr lang="en-US" altLang="zh-CN" sz="2500" dirty="0">
                <a:latin typeface="宋体" pitchFamily="2" charset="-122"/>
                <a:ea typeface="宋体" pitchFamily="2" charset="-122"/>
              </a:rPr>
              <a:t>    cd  ..</a:t>
            </a:r>
          </a:p>
          <a:p>
            <a:pPr>
              <a:lnSpc>
                <a:spcPct val="90000"/>
              </a:lnSpc>
              <a:buClr>
                <a:schemeClr val="tx1"/>
              </a:buClr>
              <a:buFont typeface="Wingdings" panose="05000000000000000000" pitchFamily="2" charset="2"/>
              <a:buNone/>
            </a:pPr>
            <a:r>
              <a:rPr lang="en-US" altLang="zh-CN" sz="2500" dirty="0">
                <a:latin typeface="宋体" pitchFamily="2" charset="-122"/>
                <a:ea typeface="宋体" pitchFamily="2" charset="-122"/>
              </a:rPr>
              <a:t>    cd  /</a:t>
            </a:r>
          </a:p>
          <a:p>
            <a:pPr>
              <a:lnSpc>
                <a:spcPct val="90000"/>
              </a:lnSpc>
              <a:buClr>
                <a:schemeClr val="tx1"/>
              </a:buClr>
              <a:buFont typeface="Wingdings" panose="05000000000000000000" pitchFamily="2" charset="2"/>
              <a:buNone/>
            </a:pPr>
            <a:endParaRPr lang="en-US" altLang="zh-CN" sz="2500" dirty="0">
              <a:latin typeface="宋体" pitchFamily="2" charset="-122"/>
              <a:ea typeface="宋体" pitchFamily="2" charset="-122"/>
            </a:endParaRPr>
          </a:p>
          <a:p>
            <a:pPr>
              <a:lnSpc>
                <a:spcPct val="90000"/>
              </a:lnSpc>
            </a:pPr>
            <a:endParaRPr lang="en-US" altLang="zh-CN" sz="2500" dirty="0">
              <a:latin typeface="宋体" pitchFamily="2" charset="-122"/>
              <a:ea typeface="宋体" pitchFamily="2" charset="-122"/>
            </a:endParaRPr>
          </a:p>
        </p:txBody>
      </p:sp>
    </p:spTree>
    <p:extLst>
      <p:ext uri="{BB962C8B-B14F-4D97-AF65-F5344CB8AC3E}">
        <p14:creationId xmlns:p14="http://schemas.microsoft.com/office/powerpoint/2010/main" val="24483354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zh-CN" altLang="en-US"/>
              <a:t>示例：</a:t>
            </a:r>
            <a:r>
              <a:rPr lang="en-US" altLang="zh-CN"/>
              <a:t>cd</a:t>
            </a:r>
            <a:r>
              <a:rPr lang="zh-CN" altLang="en-US"/>
              <a:t>命令的使用。</a:t>
            </a:r>
          </a:p>
        </p:txBody>
      </p:sp>
      <p:sp>
        <p:nvSpPr>
          <p:cNvPr id="549891" name="Rectangle 3"/>
          <p:cNvSpPr>
            <a:spLocks noGrp="1" noChangeArrowheads="1"/>
          </p:cNvSpPr>
          <p:nvPr>
            <p:ph type="body" idx="1"/>
          </p:nvPr>
        </p:nvSpPr>
        <p:spPr/>
        <p:txBody>
          <a:bodyPr/>
          <a:lstStyle/>
          <a:p>
            <a:endParaRPr lang="zh-CN" altLang="zh-CN"/>
          </a:p>
        </p:txBody>
      </p:sp>
      <p:pic>
        <p:nvPicPr>
          <p:cNvPr id="549892" name="Picture 4"/>
          <p:cNvPicPr>
            <a:picLocks noChangeAspect="1" noChangeArrowheads="1"/>
          </p:cNvPicPr>
          <p:nvPr/>
        </p:nvPicPr>
        <p:blipFill>
          <a:blip r:embed="rId2">
            <a:extLst>
              <a:ext uri="{28A0092B-C50C-407E-A947-70E740481C1C}">
                <a14:useLocalDpi xmlns:a14="http://schemas.microsoft.com/office/drawing/2010/main" val="0"/>
              </a:ext>
            </a:extLst>
          </a:blip>
          <a:srcRect l="41251" t="31113" r="14999" b="30290"/>
          <a:stretch>
            <a:fillRect/>
          </a:stretch>
        </p:blipFill>
        <p:spPr bwMode="auto">
          <a:xfrm>
            <a:off x="1447800" y="1524000"/>
            <a:ext cx="6477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49935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zh-CN" sz="4800"/>
              <a:t>ls</a:t>
            </a:r>
            <a:r>
              <a:rPr lang="zh-CN" altLang="en-US" sz="4800"/>
              <a:t>命令</a:t>
            </a:r>
          </a:p>
        </p:txBody>
      </p:sp>
      <p:sp>
        <p:nvSpPr>
          <p:cNvPr id="550915"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查看某个目录中的内容。</a:t>
            </a:r>
          </a:p>
          <a:p>
            <a:r>
              <a:rPr lang="en-US" altLang="zh-CN" sz="2900"/>
              <a:t>【</a:t>
            </a:r>
            <a:r>
              <a:rPr lang="zh-CN" altLang="en-US" sz="2900"/>
              <a:t>用法</a:t>
            </a:r>
            <a:r>
              <a:rPr lang="en-US" altLang="zh-CN" sz="2900"/>
              <a:t>】</a:t>
            </a:r>
            <a:r>
              <a:rPr lang="zh-CN" altLang="en-US" sz="2900"/>
              <a:t>直接写</a:t>
            </a:r>
            <a:r>
              <a:rPr lang="en-US" altLang="zh-CN" sz="2900"/>
              <a:t>ls</a:t>
            </a:r>
            <a:r>
              <a:rPr lang="zh-CN" altLang="en-US" sz="2900"/>
              <a:t>，或在后面加上选项。</a:t>
            </a:r>
          </a:p>
          <a:p>
            <a:r>
              <a:rPr lang="zh-CN" altLang="zh-CN" sz="2900"/>
              <a:t>【</a:t>
            </a:r>
            <a:r>
              <a:rPr lang="zh-CN" altLang="en-US" sz="2900"/>
              <a:t>格式</a:t>
            </a:r>
            <a:r>
              <a:rPr lang="zh-CN" altLang="zh-CN" sz="2900"/>
              <a:t>】</a:t>
            </a:r>
            <a:r>
              <a:rPr lang="en-US" altLang="zh-CN" sz="2900"/>
              <a:t>ls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ls</a:t>
            </a:r>
          </a:p>
          <a:p>
            <a:pPr>
              <a:buFont typeface="Wingdings" panose="05000000000000000000" pitchFamily="2" charset="2"/>
              <a:buNone/>
            </a:pPr>
            <a:r>
              <a:rPr lang="en-US" altLang="zh-CN" sz="2900"/>
              <a:t>     ls –a /root/123</a:t>
            </a:r>
          </a:p>
          <a:p>
            <a:pPr>
              <a:buFont typeface="Wingdings" panose="05000000000000000000" pitchFamily="2" charset="2"/>
              <a:buNone/>
            </a:pPr>
            <a:r>
              <a:rPr lang="en-US" altLang="zh-CN" sz="2900"/>
              <a:t>     ls –l /root/aaa.txt</a:t>
            </a:r>
          </a:p>
          <a:p>
            <a:endParaRPr lang="en-US" altLang="zh-CN" sz="2900"/>
          </a:p>
          <a:p>
            <a:endParaRPr lang="en-US" altLang="zh-CN" sz="2900"/>
          </a:p>
        </p:txBody>
      </p:sp>
    </p:spTree>
    <p:extLst>
      <p:ext uri="{BB962C8B-B14F-4D97-AF65-F5344CB8AC3E}">
        <p14:creationId xmlns:p14="http://schemas.microsoft.com/office/powerpoint/2010/main" val="104827497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sz="4800"/>
              <a:t>ls</a:t>
            </a:r>
            <a:r>
              <a:rPr lang="zh-CN" altLang="en-US" sz="4800"/>
              <a:t>命令（续）</a:t>
            </a:r>
          </a:p>
        </p:txBody>
      </p:sp>
      <p:sp>
        <p:nvSpPr>
          <p:cNvPr id="551939" name="Rectangle 3"/>
          <p:cNvSpPr>
            <a:spLocks noGrp="1" noChangeArrowheads="1"/>
          </p:cNvSpPr>
          <p:nvPr>
            <p:ph type="body" idx="1"/>
          </p:nvPr>
        </p:nvSpPr>
        <p:spPr/>
        <p:txBody>
          <a:bodyPr/>
          <a:lstStyle/>
          <a:p>
            <a:r>
              <a:rPr lang="zh-CN" altLang="en-US"/>
              <a:t>各个选项及其功能：</a:t>
            </a:r>
          </a:p>
        </p:txBody>
      </p:sp>
      <p:pic>
        <p:nvPicPr>
          <p:cNvPr id="551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96200" cy="481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32012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zh-CN" altLang="en-US"/>
              <a:t>示例：</a:t>
            </a:r>
            <a:r>
              <a:rPr lang="en-US" altLang="zh-CN"/>
              <a:t>ls</a:t>
            </a:r>
            <a:r>
              <a:rPr lang="zh-CN" altLang="en-US"/>
              <a:t>命令的使用。</a:t>
            </a:r>
          </a:p>
        </p:txBody>
      </p:sp>
      <p:sp>
        <p:nvSpPr>
          <p:cNvPr id="552963" name="Rectangle 3"/>
          <p:cNvSpPr>
            <a:spLocks noGrp="1" noChangeArrowheads="1"/>
          </p:cNvSpPr>
          <p:nvPr>
            <p:ph type="body" idx="1"/>
          </p:nvPr>
        </p:nvSpPr>
        <p:spPr/>
        <p:txBody>
          <a:bodyPr/>
          <a:lstStyle/>
          <a:p>
            <a:endParaRPr lang="zh-CN" altLang="zh-CN"/>
          </a:p>
        </p:txBody>
      </p:sp>
      <p:pic>
        <p:nvPicPr>
          <p:cNvPr id="552964" name="Picture 4"/>
          <p:cNvPicPr>
            <a:picLocks noChangeAspect="1" noChangeArrowheads="1"/>
          </p:cNvPicPr>
          <p:nvPr/>
        </p:nvPicPr>
        <p:blipFill>
          <a:blip r:embed="rId2">
            <a:extLst>
              <a:ext uri="{28A0092B-C50C-407E-A947-70E740481C1C}">
                <a14:useLocalDpi xmlns:a14="http://schemas.microsoft.com/office/drawing/2010/main" val="0"/>
              </a:ext>
            </a:extLst>
          </a:blip>
          <a:srcRect l="31410" t="25000" r="25781" b="33333"/>
          <a:stretch>
            <a:fillRect/>
          </a:stretch>
        </p:blipFill>
        <p:spPr bwMode="auto">
          <a:xfrm>
            <a:off x="1219200" y="1447800"/>
            <a:ext cx="69342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9415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zh-CN" altLang="en-US" b="1" dirty="0"/>
              <a:t>操作系统简介</a:t>
            </a:r>
            <a:r>
              <a:rPr lang="en-US" altLang="zh-CN" b="1" dirty="0" smtClean="0"/>
              <a:t>—Linux</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r>
              <a:rPr lang="zh-CN" altLang="en-US" dirty="0" smtClean="0">
                <a:solidFill>
                  <a:srgbClr val="FF0000"/>
                </a:solidFill>
              </a:rPr>
              <a:t>服务器端</a:t>
            </a:r>
            <a:r>
              <a:rPr lang="zh-CN" altLang="en-US" dirty="0" smtClean="0"/>
              <a:t>，</a:t>
            </a:r>
            <a:r>
              <a:rPr lang="en-US" altLang="zh-CN" dirty="0"/>
              <a:t>Linux</a:t>
            </a:r>
            <a:r>
              <a:rPr lang="zh-CN" altLang="en-US" dirty="0"/>
              <a:t>市场份额一直在快速</a:t>
            </a:r>
            <a:r>
              <a:rPr lang="zh-CN" altLang="en-US" dirty="0" smtClean="0"/>
              <a:t>增长</a:t>
            </a:r>
            <a:r>
              <a:rPr lang="zh-CN" altLang="en-US" dirty="0"/>
              <a:t>。</a:t>
            </a:r>
            <a:r>
              <a:rPr lang="en-US" altLang="zh-CN" dirty="0" smtClean="0"/>
              <a:t>Linux</a:t>
            </a:r>
            <a:r>
              <a:rPr lang="zh-CN" altLang="en-US" dirty="0"/>
              <a:t>非常稳定，特别适合大型企业</a:t>
            </a:r>
            <a:r>
              <a:rPr lang="zh-CN" altLang="en-US" dirty="0" smtClean="0"/>
              <a:t>生产环境。</a:t>
            </a:r>
            <a:endParaRPr lang="en-US" altLang="zh-CN" dirty="0"/>
          </a:p>
          <a:p>
            <a:pPr eaLnBrk="1" hangingPunct="1"/>
            <a:r>
              <a:rPr lang="zh-CN" altLang="en-US" dirty="0"/>
              <a:t>作为网络平台的后台服务器被使用：门户网站（搜狐、新浪、网易等）、电商平台（淘宝、</a:t>
            </a:r>
            <a:r>
              <a:rPr lang="en-US" altLang="zh-CN" dirty="0"/>
              <a:t>QQ</a:t>
            </a:r>
            <a:r>
              <a:rPr lang="zh-CN" altLang="en-US" dirty="0"/>
              <a:t>商城等）大部分使用</a:t>
            </a:r>
            <a:r>
              <a:rPr lang="en-US" altLang="zh-CN" dirty="0"/>
              <a:t>Linux</a:t>
            </a:r>
            <a:r>
              <a:rPr lang="zh-CN" altLang="en-US" dirty="0"/>
              <a:t>操作系统</a:t>
            </a:r>
            <a:r>
              <a:rPr lang="zh-CN" altLang="en-US" dirty="0" smtClean="0"/>
              <a:t>；</a:t>
            </a:r>
            <a:endParaRPr lang="en-US" altLang="zh-CN" dirty="0" smtClean="0"/>
          </a:p>
          <a:p>
            <a:pPr eaLnBrk="1" hangingPunct="1"/>
            <a:r>
              <a:rPr lang="zh-CN" altLang="en-US" dirty="0"/>
              <a:t>作为应用服务器、数据库服务器被使用：解决海量数据、高并发的问题</a:t>
            </a:r>
            <a:r>
              <a:rPr lang="zh-CN" altLang="en-US" dirty="0" smtClean="0"/>
              <a:t>；</a:t>
            </a:r>
            <a:endParaRPr lang="zh-CN" altLang="en-US" dirty="0"/>
          </a:p>
          <a:p>
            <a:pPr eaLnBrk="1" hangingPunct="1"/>
            <a:r>
              <a:rPr lang="zh-CN" altLang="en-US" dirty="0"/>
              <a:t>作为嵌入式操作系统被使用：智能控制、自动化、物联网等领域。</a:t>
            </a:r>
          </a:p>
          <a:p>
            <a:pPr eaLnBrk="1" hangingPunct="1"/>
            <a:endParaRPr lang="zh-CN" altLang="en-US" dirty="0"/>
          </a:p>
          <a:p>
            <a:pPr eaLnBrk="1" hangingPunct="1"/>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6084945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3987" name="Rectangle 3"/>
          <p:cNvSpPr>
            <a:spLocks noGrp="1" noChangeArrowheads="1"/>
          </p:cNvSpPr>
          <p:nvPr>
            <p:ph type="body" idx="1"/>
          </p:nvPr>
        </p:nvSpPr>
        <p:spPr/>
        <p:txBody>
          <a:bodyPr/>
          <a:lstStyle/>
          <a:p>
            <a:r>
              <a:rPr lang="en-US" altLang="zh-CN"/>
              <a:t>ls</a:t>
            </a:r>
            <a:r>
              <a:rPr lang="zh-CN" altLang="en-US"/>
              <a:t>可以同时选择多个选项：</a:t>
            </a:r>
          </a:p>
        </p:txBody>
      </p:sp>
      <p:pic>
        <p:nvPicPr>
          <p:cNvPr id="553988" name="Picture 4"/>
          <p:cNvPicPr>
            <a:picLocks noChangeAspect="1" noChangeArrowheads="1"/>
          </p:cNvPicPr>
          <p:nvPr/>
        </p:nvPicPr>
        <p:blipFill>
          <a:blip r:embed="rId2">
            <a:extLst>
              <a:ext uri="{28A0092B-C50C-407E-A947-70E740481C1C}">
                <a14:useLocalDpi xmlns:a14="http://schemas.microsoft.com/office/drawing/2010/main" val="0"/>
              </a:ext>
            </a:extLst>
          </a:blip>
          <a:srcRect l="30469" t="21875" r="10938" b="37009"/>
          <a:stretch>
            <a:fillRect/>
          </a:stretch>
        </p:blipFill>
        <p:spPr bwMode="auto">
          <a:xfrm>
            <a:off x="1143000" y="2057400"/>
            <a:ext cx="7239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37593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5011" name="Rectangle 3"/>
          <p:cNvSpPr>
            <a:spLocks noGrp="1" noChangeArrowheads="1"/>
          </p:cNvSpPr>
          <p:nvPr>
            <p:ph type="body" idx="1"/>
          </p:nvPr>
        </p:nvSpPr>
        <p:spPr/>
        <p:txBody>
          <a:bodyPr/>
          <a:lstStyle/>
          <a:p>
            <a:r>
              <a:rPr lang="zh-CN" altLang="en-US" b="0"/>
              <a:t>显示指定目录中的内容：</a:t>
            </a:r>
          </a:p>
        </p:txBody>
      </p:sp>
      <p:pic>
        <p:nvPicPr>
          <p:cNvPr id="555012" name="Picture 4"/>
          <p:cNvPicPr>
            <a:picLocks noChangeAspect="1" noChangeArrowheads="1"/>
          </p:cNvPicPr>
          <p:nvPr/>
        </p:nvPicPr>
        <p:blipFill>
          <a:blip r:embed="rId2">
            <a:extLst>
              <a:ext uri="{28A0092B-C50C-407E-A947-70E740481C1C}">
                <a14:useLocalDpi xmlns:a14="http://schemas.microsoft.com/office/drawing/2010/main" val="0"/>
              </a:ext>
            </a:extLst>
          </a:blip>
          <a:srcRect l="35938" t="20833" r="23438" b="57292"/>
          <a:stretch>
            <a:fillRect/>
          </a:stretch>
        </p:blipFill>
        <p:spPr bwMode="auto">
          <a:xfrm>
            <a:off x="838200" y="2133600"/>
            <a:ext cx="69342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99184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zh-CN" sz="4800"/>
              <a:t>dir</a:t>
            </a:r>
            <a:r>
              <a:rPr lang="zh-CN" altLang="en-US" sz="4800"/>
              <a:t>命令</a:t>
            </a:r>
          </a:p>
        </p:txBody>
      </p:sp>
      <p:sp>
        <p:nvSpPr>
          <p:cNvPr id="557059"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类似</a:t>
            </a:r>
            <a:r>
              <a:rPr lang="en-US" altLang="zh-CN" sz="2900"/>
              <a:t>ls</a:t>
            </a:r>
            <a:r>
              <a:rPr lang="zh-CN" altLang="en-US" sz="2900"/>
              <a:t>，但选项较少，用于查看某个目录中的内容。</a:t>
            </a:r>
          </a:p>
          <a:p>
            <a:r>
              <a:rPr lang="zh-CN" altLang="zh-CN" sz="2900"/>
              <a:t>【</a:t>
            </a:r>
            <a:r>
              <a:rPr lang="zh-CN" altLang="en-US" sz="2900"/>
              <a:t>格式</a:t>
            </a:r>
            <a:r>
              <a:rPr lang="zh-CN" altLang="zh-CN" sz="2900"/>
              <a:t>】</a:t>
            </a:r>
            <a:r>
              <a:rPr lang="en-US" altLang="zh-CN" sz="2900"/>
              <a:t>dir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dir</a:t>
            </a:r>
          </a:p>
          <a:p>
            <a:pPr>
              <a:buFont typeface="Wingdings" panose="05000000000000000000" pitchFamily="2" charset="2"/>
              <a:buNone/>
            </a:pPr>
            <a:r>
              <a:rPr lang="en-US" altLang="zh-CN" sz="2900"/>
              <a:t>    dir –a /root/123</a:t>
            </a:r>
          </a:p>
          <a:p>
            <a:pPr>
              <a:buFont typeface="Wingdings" panose="05000000000000000000" pitchFamily="2" charset="2"/>
              <a:buNone/>
            </a:pPr>
            <a:r>
              <a:rPr lang="en-US" altLang="zh-CN" sz="2900"/>
              <a:t>    dir –l /root/aaa.txt</a:t>
            </a:r>
          </a:p>
        </p:txBody>
      </p:sp>
    </p:spTree>
    <p:extLst>
      <p:ext uri="{BB962C8B-B14F-4D97-AF65-F5344CB8AC3E}">
        <p14:creationId xmlns:p14="http://schemas.microsoft.com/office/powerpoint/2010/main" val="32723072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sz="4800"/>
              <a:t>mkdir</a:t>
            </a:r>
            <a:r>
              <a:rPr lang="zh-CN" altLang="en-US" sz="4800"/>
              <a:t>命令</a:t>
            </a:r>
          </a:p>
        </p:txBody>
      </p:sp>
      <p:sp>
        <p:nvSpPr>
          <p:cNvPr id="558083" name="Rectangle 3"/>
          <p:cNvSpPr>
            <a:spLocks noGrp="1" noChangeArrowheads="1"/>
          </p:cNvSpPr>
          <p:nvPr>
            <p:ph type="body" idx="1"/>
          </p:nvPr>
        </p:nvSpPr>
        <p:spPr/>
        <p:txBody>
          <a:bodyPr/>
          <a:lstStyle/>
          <a:p>
            <a:r>
              <a:rPr lang="en-US" altLang="zh-CN" sz="2900" dirty="0">
                <a:latin typeface="宋体" pitchFamily="2" charset="-122"/>
                <a:ea typeface="宋体" pitchFamily="2" charset="-122"/>
              </a:rPr>
              <a:t>【</a:t>
            </a:r>
            <a:r>
              <a:rPr lang="zh-CN" altLang="en-US" sz="2900" dirty="0">
                <a:latin typeface="宋体" pitchFamily="2" charset="-122"/>
                <a:ea typeface="宋体" pitchFamily="2" charset="-122"/>
              </a:rPr>
              <a:t>功能</a:t>
            </a:r>
            <a:r>
              <a:rPr lang="en-US" altLang="zh-CN" sz="2900" dirty="0">
                <a:latin typeface="宋体" pitchFamily="2" charset="-122"/>
                <a:ea typeface="宋体" pitchFamily="2" charset="-122"/>
              </a:rPr>
              <a:t>】</a:t>
            </a:r>
            <a:r>
              <a:rPr lang="zh-CN" altLang="en-US" sz="2900" dirty="0">
                <a:latin typeface="宋体" pitchFamily="2" charset="-122"/>
                <a:ea typeface="宋体" pitchFamily="2" charset="-122"/>
              </a:rPr>
              <a:t>创建目录，只能在已存在的目录中创建新的目录。</a:t>
            </a:r>
          </a:p>
          <a:p>
            <a:r>
              <a:rPr lang="zh-CN" altLang="zh-CN" sz="2900" dirty="0">
                <a:latin typeface="宋体" pitchFamily="2" charset="-122"/>
                <a:ea typeface="宋体" pitchFamily="2" charset="-122"/>
              </a:rPr>
              <a:t>【</a:t>
            </a:r>
            <a:r>
              <a:rPr lang="zh-CN" altLang="en-US" sz="2900" dirty="0">
                <a:latin typeface="宋体" pitchFamily="2" charset="-122"/>
                <a:ea typeface="宋体" pitchFamily="2" charset="-122"/>
              </a:rPr>
              <a:t>格式</a:t>
            </a:r>
            <a:r>
              <a:rPr lang="zh-CN" altLang="zh-CN" sz="2900" dirty="0">
                <a:latin typeface="宋体" pitchFamily="2" charset="-122"/>
                <a:ea typeface="宋体" pitchFamily="2" charset="-122"/>
              </a:rPr>
              <a:t>】</a:t>
            </a:r>
            <a:r>
              <a:rPr lang="en-US" altLang="zh-CN" sz="2900" dirty="0" err="1">
                <a:latin typeface="宋体" pitchFamily="2" charset="-122"/>
                <a:ea typeface="宋体" pitchFamily="2" charset="-122"/>
              </a:rPr>
              <a:t>mkdir</a:t>
            </a:r>
            <a:r>
              <a:rPr lang="en-US" altLang="zh-CN" sz="2900" dirty="0">
                <a:latin typeface="宋体" pitchFamily="2" charset="-122"/>
                <a:ea typeface="宋体" pitchFamily="2" charset="-122"/>
              </a:rPr>
              <a:t> [</a:t>
            </a:r>
            <a:r>
              <a:rPr lang="zh-CN" altLang="en-US" sz="2900" dirty="0">
                <a:latin typeface="宋体" pitchFamily="2" charset="-122"/>
                <a:ea typeface="宋体" pitchFamily="2" charset="-122"/>
              </a:rPr>
              <a:t>选项</a:t>
            </a:r>
            <a:r>
              <a:rPr lang="en-US" altLang="zh-CN" sz="2900" dirty="0">
                <a:latin typeface="宋体" pitchFamily="2" charset="-122"/>
                <a:ea typeface="宋体" pitchFamily="2" charset="-122"/>
              </a:rPr>
              <a:t>] [</a:t>
            </a:r>
            <a:r>
              <a:rPr lang="zh-CN" altLang="en-US" sz="2900" dirty="0">
                <a:latin typeface="宋体" pitchFamily="2" charset="-122"/>
                <a:ea typeface="宋体" pitchFamily="2" charset="-122"/>
              </a:rPr>
              <a:t>目录</a:t>
            </a:r>
            <a:r>
              <a:rPr lang="en-US" altLang="zh-CN" sz="2900" dirty="0">
                <a:latin typeface="宋体" pitchFamily="2" charset="-122"/>
                <a:ea typeface="宋体" pitchFamily="2" charset="-122"/>
              </a:rPr>
              <a:t>]</a:t>
            </a:r>
          </a:p>
          <a:p>
            <a:pPr lvl="1"/>
            <a:r>
              <a:rPr lang="en-US" altLang="zh-CN" dirty="0">
                <a:latin typeface="宋体" pitchFamily="2" charset="-122"/>
                <a:ea typeface="宋体" pitchFamily="2" charset="-122"/>
              </a:rPr>
              <a:t>-p</a:t>
            </a:r>
            <a:r>
              <a:rPr lang="zh-CN" altLang="en-US" dirty="0">
                <a:latin typeface="宋体" pitchFamily="2" charset="-122"/>
                <a:ea typeface="宋体" pitchFamily="2" charset="-122"/>
              </a:rPr>
              <a:t>：在创建目录时，如果父目录不存在，则同时创建该目录及该目录的父目录。</a:t>
            </a:r>
            <a:endParaRPr lang="zh-CN" altLang="en-US" sz="2500" dirty="0">
              <a:latin typeface="宋体" pitchFamily="2" charset="-122"/>
              <a:ea typeface="宋体" pitchFamily="2" charset="-122"/>
            </a:endParaRPr>
          </a:p>
          <a:p>
            <a:r>
              <a:rPr lang="en-US" altLang="zh-CN" sz="2900" dirty="0">
                <a:latin typeface="宋体" pitchFamily="2" charset="-122"/>
                <a:ea typeface="宋体" pitchFamily="2" charset="-122"/>
              </a:rPr>
              <a:t>【</a:t>
            </a:r>
            <a:r>
              <a:rPr lang="zh-CN" altLang="en-US" sz="2900" dirty="0">
                <a:latin typeface="宋体" pitchFamily="2" charset="-122"/>
                <a:ea typeface="宋体" pitchFamily="2" charset="-122"/>
              </a:rPr>
              <a:t>例如</a:t>
            </a:r>
            <a:r>
              <a:rPr lang="en-US" altLang="zh-CN" sz="2900" dirty="0">
                <a:latin typeface="宋体" pitchFamily="2" charset="-122"/>
                <a:ea typeface="宋体" pitchFamily="2" charset="-122"/>
              </a:rPr>
              <a:t>】</a:t>
            </a:r>
          </a:p>
          <a:p>
            <a:pPr>
              <a:buFont typeface="Wingdings" panose="05000000000000000000" pitchFamily="2" charset="2"/>
              <a:buNone/>
            </a:pPr>
            <a:r>
              <a:rPr lang="en-US" altLang="zh-CN" sz="2900" dirty="0">
                <a:latin typeface="宋体" pitchFamily="2" charset="-122"/>
                <a:ea typeface="宋体" pitchFamily="2" charset="-122"/>
              </a:rPr>
              <a:t>     </a:t>
            </a:r>
            <a:r>
              <a:rPr lang="en-US" altLang="zh-CN" sz="2900" dirty="0" err="1">
                <a:latin typeface="宋体" pitchFamily="2" charset="-122"/>
                <a:ea typeface="宋体" pitchFamily="2" charset="-122"/>
              </a:rPr>
              <a:t>mkdir</a:t>
            </a:r>
            <a:r>
              <a:rPr lang="en-US" altLang="zh-CN" sz="2900" dirty="0">
                <a:latin typeface="宋体" pitchFamily="2" charset="-122"/>
                <a:ea typeface="宋体" pitchFamily="2" charset="-122"/>
              </a:rPr>
              <a:t>  -p /root/</a:t>
            </a:r>
            <a:r>
              <a:rPr lang="en-US" altLang="zh-CN" sz="2900" dirty="0" err="1">
                <a:latin typeface="宋体" pitchFamily="2" charset="-122"/>
                <a:ea typeface="宋体" pitchFamily="2" charset="-122"/>
              </a:rPr>
              <a:t>abc</a:t>
            </a:r>
            <a:r>
              <a:rPr lang="en-US" altLang="zh-CN" sz="2900" dirty="0">
                <a:latin typeface="宋体" pitchFamily="2" charset="-122"/>
                <a:ea typeface="宋体" pitchFamily="2" charset="-122"/>
              </a:rPr>
              <a:t>/123</a:t>
            </a:r>
          </a:p>
          <a:p>
            <a:endParaRPr lang="en-US" altLang="zh-CN" sz="2900" dirty="0">
              <a:latin typeface="宋体" pitchFamily="2" charset="-122"/>
              <a:ea typeface="宋体" pitchFamily="2" charset="-122"/>
            </a:endParaRPr>
          </a:p>
        </p:txBody>
      </p:sp>
    </p:spTree>
    <p:extLst>
      <p:ext uri="{BB962C8B-B14F-4D97-AF65-F5344CB8AC3E}">
        <p14:creationId xmlns:p14="http://schemas.microsoft.com/office/powerpoint/2010/main" val="404025235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sz="4800"/>
              <a:t>rmdir</a:t>
            </a:r>
            <a:r>
              <a:rPr lang="zh-CN" altLang="en-US" sz="4800"/>
              <a:t>命令</a:t>
            </a:r>
          </a:p>
        </p:txBody>
      </p:sp>
      <p:sp>
        <p:nvSpPr>
          <p:cNvPr id="55910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删除空目录。</a:t>
            </a:r>
          </a:p>
          <a:p>
            <a:r>
              <a:rPr lang="zh-CN" altLang="zh-CN" sz="2900"/>
              <a:t>【</a:t>
            </a:r>
            <a:r>
              <a:rPr lang="zh-CN" altLang="en-US" sz="2900"/>
              <a:t>格式</a:t>
            </a:r>
            <a:r>
              <a:rPr lang="zh-CN" altLang="zh-CN" sz="2900"/>
              <a:t>】</a:t>
            </a:r>
            <a:r>
              <a:rPr lang="en-US" altLang="zh-CN" sz="2900"/>
              <a:t>rmdir [</a:t>
            </a:r>
            <a:r>
              <a:rPr lang="zh-CN" altLang="en-US" sz="2900"/>
              <a:t>选项</a:t>
            </a:r>
            <a:r>
              <a:rPr lang="en-US" altLang="zh-CN" sz="2900"/>
              <a:t>] [</a:t>
            </a:r>
            <a:r>
              <a:rPr lang="zh-CN" altLang="en-US" sz="2900"/>
              <a:t>目录</a:t>
            </a:r>
            <a:r>
              <a:rPr lang="en-US" altLang="zh-CN" sz="2900"/>
              <a:t>]</a:t>
            </a:r>
          </a:p>
          <a:p>
            <a:pPr lvl="1"/>
            <a:r>
              <a:rPr lang="en-US" altLang="zh-CN"/>
              <a:t>-p</a:t>
            </a:r>
            <a:r>
              <a:rPr lang="zh-CN" altLang="en-US"/>
              <a:t>：在删除目录时，一起删除父目录，但父目录中必须没有其他目录及文件。</a:t>
            </a:r>
          </a:p>
          <a:p>
            <a:r>
              <a:rPr lang="en-US" altLang="zh-CN"/>
              <a:t>【</a:t>
            </a:r>
            <a:r>
              <a:rPr lang="zh-CN" altLang="en-US" sz="2900"/>
              <a:t>例如</a:t>
            </a:r>
            <a:r>
              <a:rPr lang="en-US" altLang="zh-CN"/>
              <a:t>】</a:t>
            </a:r>
          </a:p>
          <a:p>
            <a:pPr>
              <a:buFont typeface="Wingdings" panose="05000000000000000000" pitchFamily="2" charset="2"/>
              <a:buNone/>
            </a:pPr>
            <a:r>
              <a:rPr lang="en-US" altLang="zh-CN" sz="2900"/>
              <a:t>     rmdir  -p /root/abc/123</a:t>
            </a:r>
          </a:p>
          <a:p>
            <a:pPr lvl="1"/>
            <a:endParaRPr lang="en-US" altLang="zh-CN"/>
          </a:p>
        </p:txBody>
      </p:sp>
    </p:spTree>
    <p:extLst>
      <p:ext uri="{BB962C8B-B14F-4D97-AF65-F5344CB8AC3E}">
        <p14:creationId xmlns:p14="http://schemas.microsoft.com/office/powerpoint/2010/main" val="112794653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zh-CN" altLang="en-US"/>
              <a:t>（</a:t>
            </a:r>
            <a:r>
              <a:rPr lang="en-US" altLang="zh-CN"/>
              <a:t>2</a:t>
            </a:r>
            <a:r>
              <a:rPr lang="zh-CN" altLang="en-US"/>
              <a:t>）文件操作命令</a:t>
            </a:r>
          </a:p>
        </p:txBody>
      </p:sp>
      <p:sp>
        <p:nvSpPr>
          <p:cNvPr id="560131" name="Rectangle 3"/>
          <p:cNvSpPr>
            <a:spLocks noGrp="1" noChangeArrowheads="1"/>
          </p:cNvSpPr>
          <p:nvPr>
            <p:ph type="body" idx="1"/>
          </p:nvPr>
        </p:nvSpPr>
        <p:spPr/>
        <p:txBody>
          <a:bodyPr/>
          <a:lstStyle/>
          <a:p>
            <a:r>
              <a:rPr lang="zh-CN" altLang="en-US" sz="3100"/>
              <a:t>在命令行环境下对文件进行操作将比在图形环境下操作文件更加快捷和高效。</a:t>
            </a:r>
          </a:p>
          <a:p>
            <a:r>
              <a:rPr lang="zh-CN" altLang="en-US" sz="3100"/>
              <a:t>文件操作主要包括搜索文件、复制和移动文件、删除文件以及合并文件的内容等。</a:t>
            </a:r>
          </a:p>
        </p:txBody>
      </p:sp>
    </p:spTree>
    <p:extLst>
      <p:ext uri="{BB962C8B-B14F-4D97-AF65-F5344CB8AC3E}">
        <p14:creationId xmlns:p14="http://schemas.microsoft.com/office/powerpoint/2010/main" val="2366668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zh-CN" altLang="en-US"/>
              <a:t>常用文件操作命令：</a:t>
            </a:r>
          </a:p>
        </p:txBody>
      </p:sp>
      <p:graphicFrame>
        <p:nvGraphicFramePr>
          <p:cNvPr id="561235" name="Group 83"/>
          <p:cNvGraphicFramePr>
            <a:graphicFrameLocks noGrp="1"/>
          </p:cNvGraphicFramePr>
          <p:nvPr>
            <p:ph idx="1"/>
            <p:extLst>
              <p:ext uri="{D42A27DB-BD31-4B8C-83A1-F6EECF244321}">
                <p14:modId xmlns:p14="http://schemas.microsoft.com/office/powerpoint/2010/main" val="2900760913"/>
              </p:ext>
            </p:extLst>
          </p:nvPr>
        </p:nvGraphicFramePr>
        <p:xfrm>
          <a:off x="838200" y="1447800"/>
          <a:ext cx="7772400" cy="5132070"/>
        </p:xfrm>
        <a:graphic>
          <a:graphicData uri="http://schemas.openxmlformats.org/drawingml/2006/table">
            <a:tbl>
              <a:tblPr/>
              <a:tblGrid>
                <a:gridCol w="1554163"/>
                <a:gridCol w="6218237"/>
              </a:tblGrid>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more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分页查看，空格键下一页，</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键上一页。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分页查看，类似</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more</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，也可方向键滚动显示。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815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查看文件的前面部分，默认是前十行。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查看文件的后面部分，默认是后十行。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dirty="0" err="1" smtClean="0">
                          <a:ln>
                            <a:noFill/>
                          </a:ln>
                          <a:solidFill>
                            <a:srgbClr val="FF0000"/>
                          </a:solidFill>
                          <a:effectLst/>
                          <a:latin typeface="Arial" panose="020B0604020202020204" pitchFamily="34" charset="0"/>
                          <a:ea typeface="宋体" panose="02010600030101010101" pitchFamily="2" charset="-122"/>
                        </a:rPr>
                        <a:t>cp</a:t>
                      </a:r>
                      <a:endParaRPr kumimoji="0" lang="en-US" altLang="zh-CN" sz="22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复制文件。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mv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移动文件。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dirty="0" err="1" smtClean="0">
                          <a:ln>
                            <a:noFill/>
                          </a:ln>
                          <a:solidFill>
                            <a:srgbClr val="FF0000"/>
                          </a:solidFill>
                          <a:effectLst/>
                          <a:latin typeface="Arial" panose="020B0604020202020204" pitchFamily="34" charset="0"/>
                          <a:ea typeface="宋体" panose="02010600030101010101" pitchFamily="2" charset="-122"/>
                        </a:rPr>
                        <a:t>rm</a:t>
                      </a:r>
                      <a:endParaRPr kumimoji="0" lang="en-US" altLang="zh-CN" sz="22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检索文件。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touch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创建一个空白文件。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488">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513">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3938">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438">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创建链接文件。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3509721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zh-CN" sz="4800"/>
              <a:t>cat </a:t>
            </a:r>
            <a:r>
              <a:rPr lang="zh-CN" altLang="en-US" sz="4800"/>
              <a:t>命令</a:t>
            </a:r>
          </a:p>
        </p:txBody>
      </p:sp>
      <p:sp>
        <p:nvSpPr>
          <p:cNvPr id="56422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显示文件的内容，或合并文件内容，并重定向输出。</a:t>
            </a:r>
          </a:p>
          <a:p>
            <a:r>
              <a:rPr lang="en-US" altLang="zh-CN" sz="2900"/>
              <a:t>【</a:t>
            </a:r>
            <a:r>
              <a:rPr lang="zh-CN" altLang="en-US" sz="2900"/>
              <a:t>用法</a:t>
            </a:r>
            <a:r>
              <a:rPr lang="en-US" altLang="zh-CN" sz="2900"/>
              <a:t>】</a:t>
            </a:r>
            <a:r>
              <a:rPr lang="zh-CN" altLang="en-US" sz="2900"/>
              <a:t>按</a:t>
            </a:r>
            <a:r>
              <a:rPr lang="en-US" altLang="zh-CN" sz="2900"/>
              <a:t>Ctrl+D</a:t>
            </a:r>
            <a:r>
              <a:rPr lang="zh-CN" altLang="en-US" sz="2900"/>
              <a:t>退出</a:t>
            </a:r>
            <a:r>
              <a:rPr lang="en-US" altLang="zh-CN" sz="2900"/>
              <a:t>cat</a:t>
            </a:r>
            <a:r>
              <a:rPr lang="zh-CN" altLang="en-US" sz="2900"/>
              <a:t>命令。</a:t>
            </a:r>
          </a:p>
          <a:p>
            <a:r>
              <a:rPr lang="zh-CN" altLang="zh-CN" sz="2900"/>
              <a:t>【</a:t>
            </a:r>
            <a:r>
              <a:rPr lang="zh-CN" altLang="en-US" sz="2900"/>
              <a:t>格式</a:t>
            </a:r>
            <a:r>
              <a:rPr lang="zh-CN" altLang="zh-CN" sz="2900"/>
              <a:t>】</a:t>
            </a:r>
            <a:r>
              <a:rPr lang="en-US" altLang="zh-CN" sz="2900"/>
              <a:t>cat [</a:t>
            </a:r>
            <a:r>
              <a:rPr lang="zh-CN" altLang="en-US" sz="2900"/>
              <a:t>选项</a:t>
            </a:r>
            <a:r>
              <a:rPr lang="en-US" altLang="zh-CN" sz="2900"/>
              <a:t>] [</a:t>
            </a:r>
            <a:r>
              <a:rPr lang="zh-CN" altLang="en-US" sz="2900"/>
              <a:t>文件名</a:t>
            </a:r>
            <a:r>
              <a:rPr lang="en-US" altLang="zh-CN" sz="2900"/>
              <a:t>]</a:t>
            </a:r>
          </a:p>
          <a:p>
            <a:r>
              <a:rPr lang="zh-CN" altLang="en-US" sz="2900"/>
              <a:t>选项：</a:t>
            </a:r>
          </a:p>
          <a:p>
            <a:pPr lvl="1"/>
            <a:r>
              <a:rPr lang="en-US" altLang="zh-CN" sz="2500"/>
              <a:t>-n</a:t>
            </a:r>
            <a:r>
              <a:rPr lang="zh-CN" altLang="en-US" sz="2500"/>
              <a:t>：对所有输出行标注行号。</a:t>
            </a:r>
          </a:p>
          <a:p>
            <a:pPr lvl="1"/>
            <a:r>
              <a:rPr lang="en-US" altLang="zh-CN" sz="2500"/>
              <a:t>-b</a:t>
            </a:r>
            <a:r>
              <a:rPr lang="zh-CN" altLang="en-US" sz="2500"/>
              <a:t>：对所有非空行标注行号。</a:t>
            </a:r>
          </a:p>
          <a:p>
            <a:pPr lvl="1"/>
            <a:r>
              <a:rPr lang="en-US" altLang="zh-CN" sz="2500"/>
              <a:t>&gt; </a:t>
            </a:r>
            <a:r>
              <a:rPr lang="zh-CN" altLang="en-US" sz="2500"/>
              <a:t>：重定向输出。</a:t>
            </a:r>
          </a:p>
          <a:p>
            <a:pPr lvl="1"/>
            <a:r>
              <a:rPr lang="en-US" altLang="zh-CN" sz="2500"/>
              <a:t>&lt; </a:t>
            </a:r>
            <a:r>
              <a:rPr lang="zh-CN" altLang="en-US" sz="2500"/>
              <a:t>：重定向输入。</a:t>
            </a:r>
          </a:p>
        </p:txBody>
      </p:sp>
      <p:sp>
        <p:nvSpPr>
          <p:cNvPr id="564228" name="AutoShape 4"/>
          <p:cNvSpPr>
            <a:spLocks noChangeArrowheads="1"/>
          </p:cNvSpPr>
          <p:nvPr/>
        </p:nvSpPr>
        <p:spPr bwMode="auto">
          <a:xfrm>
            <a:off x="4114800" y="4419600"/>
            <a:ext cx="4572000" cy="2438400"/>
          </a:xfrm>
          <a:prstGeom prst="irregularSeal1">
            <a:avLst/>
          </a:prstGeom>
          <a:solidFill>
            <a:schemeClr val="bg1"/>
          </a:solidFill>
          <a:ln w="2857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Verdana" panose="020B0604030504040204" pitchFamily="34" charset="0"/>
              </a:rPr>
              <a:t>cat </a:t>
            </a:r>
            <a:r>
              <a:rPr lang="zh-CN" altLang="en-US" sz="2400" b="1">
                <a:latin typeface="Verdana" panose="020B0604030504040204" pitchFamily="34" charset="0"/>
              </a:rPr>
              <a:t>用于查看全文内容，</a:t>
            </a:r>
          </a:p>
          <a:p>
            <a:pPr algn="ctr"/>
            <a:r>
              <a:rPr lang="zh-CN" altLang="en-US" sz="2400" b="1">
                <a:latin typeface="Verdana" panose="020B0604030504040204" pitchFamily="34" charset="0"/>
              </a:rPr>
              <a:t>不能分页查看</a:t>
            </a:r>
          </a:p>
        </p:txBody>
      </p:sp>
    </p:spTree>
    <p:extLst>
      <p:ext uri="{BB962C8B-B14F-4D97-AF65-F5344CB8AC3E}">
        <p14:creationId xmlns:p14="http://schemas.microsoft.com/office/powerpoint/2010/main" val="1925121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diamond(in)">
                                      <p:cBhvr>
                                        <p:cTn id="7" dur="5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zh-CN"/>
              <a:t>cat</a:t>
            </a:r>
            <a:r>
              <a:rPr lang="zh-CN" altLang="en-US"/>
              <a:t>使用示例</a:t>
            </a:r>
          </a:p>
        </p:txBody>
      </p:sp>
      <p:sp>
        <p:nvSpPr>
          <p:cNvPr id="565251" name="Rectangle 3"/>
          <p:cNvSpPr>
            <a:spLocks noGrp="1" noChangeArrowheads="1"/>
          </p:cNvSpPr>
          <p:nvPr>
            <p:ph type="body" idx="1"/>
          </p:nvPr>
        </p:nvSpPr>
        <p:spPr/>
        <p:txBody>
          <a:bodyPr/>
          <a:lstStyle/>
          <a:p>
            <a:pPr>
              <a:lnSpc>
                <a:spcPct val="90000"/>
              </a:lnSpc>
            </a:pPr>
            <a:r>
              <a:rPr lang="en-US" altLang="zh-CN" sz="2400"/>
              <a:t>cat           //</a:t>
            </a:r>
            <a:r>
              <a:rPr lang="zh-CN" altLang="en-US" sz="2400"/>
              <a:t>将键盘输入的内容重新显示到屏幕。</a:t>
            </a:r>
          </a:p>
          <a:p>
            <a:pPr>
              <a:lnSpc>
                <a:spcPct val="90000"/>
              </a:lnSpc>
            </a:pPr>
            <a:r>
              <a:rPr lang="en-US" altLang="zh-CN" sz="2400"/>
              <a:t>cat &gt; aa   //</a:t>
            </a:r>
            <a:r>
              <a:rPr lang="zh-CN" altLang="en-US" sz="2400"/>
              <a:t>将键盘输入的内容重定向输出到指定文件中 。</a:t>
            </a:r>
          </a:p>
          <a:p>
            <a:pPr>
              <a:lnSpc>
                <a:spcPct val="90000"/>
              </a:lnSpc>
            </a:pPr>
            <a:r>
              <a:rPr lang="en-US" altLang="zh-CN" sz="2400"/>
              <a:t>cat aa       //</a:t>
            </a:r>
            <a:r>
              <a:rPr lang="zh-CN" altLang="en-US" sz="2400"/>
              <a:t>将指定文件的内容显示到屏幕。</a:t>
            </a:r>
          </a:p>
          <a:p>
            <a:pPr>
              <a:lnSpc>
                <a:spcPct val="90000"/>
              </a:lnSpc>
            </a:pPr>
            <a:r>
              <a:rPr lang="en-US" altLang="zh-CN" sz="2400"/>
              <a:t>cat &lt; aa    //</a:t>
            </a:r>
            <a:r>
              <a:rPr lang="zh-CN" altLang="en-US" sz="2400"/>
              <a:t>从指定文件中获取内容作为输入信息，然后显示到屏幕。</a:t>
            </a:r>
          </a:p>
          <a:p>
            <a:pPr>
              <a:lnSpc>
                <a:spcPct val="90000"/>
              </a:lnSpc>
            </a:pPr>
            <a:r>
              <a:rPr lang="en-US" altLang="zh-CN" sz="2400"/>
              <a:t>cat aa bb &gt; cc  //</a:t>
            </a:r>
            <a:r>
              <a:rPr lang="zh-CN" altLang="en-US" sz="2400"/>
              <a:t>合并</a:t>
            </a:r>
            <a:r>
              <a:rPr lang="en-US" altLang="zh-CN" sz="2400"/>
              <a:t>a</a:t>
            </a:r>
            <a:r>
              <a:rPr lang="zh-CN" altLang="en-US" sz="2400"/>
              <a:t>，</a:t>
            </a:r>
            <a:r>
              <a:rPr lang="en-US" altLang="zh-CN" sz="2400"/>
              <a:t>b</a:t>
            </a:r>
            <a:r>
              <a:rPr lang="zh-CN" altLang="en-US" sz="2400"/>
              <a:t>中的内容，然后重定向输出到</a:t>
            </a:r>
            <a:r>
              <a:rPr lang="en-US" altLang="zh-CN" sz="2400"/>
              <a:t>c</a:t>
            </a:r>
            <a:r>
              <a:rPr lang="zh-CN" altLang="en-US" sz="2400"/>
              <a:t>。</a:t>
            </a:r>
          </a:p>
          <a:p>
            <a:pPr>
              <a:lnSpc>
                <a:spcPct val="90000"/>
              </a:lnSpc>
            </a:pPr>
            <a:r>
              <a:rPr lang="en-US" altLang="zh-CN" sz="2400"/>
              <a:t>cat –n aa bb &gt; cc</a:t>
            </a:r>
          </a:p>
          <a:p>
            <a:pPr>
              <a:lnSpc>
                <a:spcPct val="90000"/>
              </a:lnSpc>
            </a:pPr>
            <a:endParaRPr lang="en-US" altLang="zh-CN" sz="2400"/>
          </a:p>
        </p:txBody>
      </p:sp>
    </p:spTree>
    <p:extLst>
      <p:ext uri="{BB962C8B-B14F-4D97-AF65-F5344CB8AC3E}">
        <p14:creationId xmlns:p14="http://schemas.microsoft.com/office/powerpoint/2010/main" val="404204074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zh-CN"/>
              <a:t>more</a:t>
            </a:r>
            <a:r>
              <a:rPr lang="zh-CN" altLang="en-US"/>
              <a:t>命令</a:t>
            </a:r>
          </a:p>
        </p:txBody>
      </p:sp>
      <p:sp>
        <p:nvSpPr>
          <p:cNvPr id="566275" name="Rectangle 3"/>
          <p:cNvSpPr>
            <a:spLocks noGrp="1" noChangeArrowheads="1"/>
          </p:cNvSpPr>
          <p:nvPr>
            <p:ph type="body" idx="1"/>
          </p:nvPr>
        </p:nvSpPr>
        <p:spPr>
          <a:xfrm>
            <a:off x="685800" y="1371600"/>
            <a:ext cx="8001000" cy="4114800"/>
          </a:xfrm>
        </p:spPr>
        <p:txBody>
          <a:bodyPr/>
          <a:lstStyle/>
          <a:p>
            <a:r>
              <a:rPr lang="en-US" altLang="zh-CN" sz="2500"/>
              <a:t>【</a:t>
            </a:r>
            <a:r>
              <a:rPr lang="zh-CN" altLang="en-US" sz="2500"/>
              <a:t>功能</a:t>
            </a:r>
            <a:r>
              <a:rPr lang="en-US" altLang="zh-CN" sz="2500"/>
              <a:t>】</a:t>
            </a:r>
            <a:r>
              <a:rPr lang="zh-CN" altLang="en-US" sz="2500"/>
              <a:t>分页查看，空格键下一页，</a:t>
            </a:r>
            <a:r>
              <a:rPr lang="en-US" altLang="zh-CN" sz="2500"/>
              <a:t>b</a:t>
            </a:r>
            <a:r>
              <a:rPr lang="zh-CN" altLang="en-US" sz="2500"/>
              <a:t>键上一页。</a:t>
            </a:r>
          </a:p>
          <a:p>
            <a:r>
              <a:rPr lang="zh-CN" altLang="zh-CN" sz="2500"/>
              <a:t>【</a:t>
            </a:r>
            <a:r>
              <a:rPr lang="zh-CN" altLang="en-US" sz="2500"/>
              <a:t>格式</a:t>
            </a:r>
            <a:r>
              <a:rPr lang="zh-CN" altLang="zh-CN" sz="2500"/>
              <a:t>】</a:t>
            </a:r>
            <a:r>
              <a:rPr lang="en-US" altLang="zh-CN" sz="2500"/>
              <a:t>more [</a:t>
            </a:r>
            <a:r>
              <a:rPr lang="zh-CN" altLang="en-US" sz="2500"/>
              <a:t>选项</a:t>
            </a:r>
            <a:r>
              <a:rPr lang="en-US" altLang="zh-CN" sz="2500"/>
              <a:t>] </a:t>
            </a:r>
            <a:r>
              <a:rPr lang="zh-CN" altLang="en-US" sz="2500"/>
              <a:t>文件名</a:t>
            </a:r>
          </a:p>
          <a:p>
            <a:r>
              <a:rPr lang="zh-CN" altLang="en-US" sz="2500"/>
              <a:t>选项：</a:t>
            </a:r>
          </a:p>
          <a:p>
            <a:pPr lvl="1"/>
            <a:r>
              <a:rPr lang="en-US" altLang="zh-CN" sz="2100"/>
              <a:t>-num</a:t>
            </a:r>
            <a:r>
              <a:rPr lang="zh-CN" altLang="en-US" sz="2100"/>
              <a:t>：一次显示的行数。</a:t>
            </a:r>
          </a:p>
          <a:p>
            <a:pPr lvl="1"/>
            <a:r>
              <a:rPr lang="en-US" altLang="zh-CN" sz="2100"/>
              <a:t>+num</a:t>
            </a:r>
            <a:r>
              <a:rPr lang="zh-CN" altLang="en-US" sz="2100"/>
              <a:t>：从第几行开始显示。</a:t>
            </a:r>
          </a:p>
          <a:p>
            <a:r>
              <a:rPr lang="en-US" altLang="zh-CN" sz="2500"/>
              <a:t>【</a:t>
            </a:r>
            <a:r>
              <a:rPr lang="zh-CN" altLang="en-US" sz="2500"/>
              <a:t>例如</a:t>
            </a:r>
            <a:r>
              <a:rPr lang="en-US" altLang="zh-CN" sz="2500"/>
              <a:t>】</a:t>
            </a:r>
          </a:p>
          <a:p>
            <a:pPr>
              <a:buFont typeface="Wingdings" panose="05000000000000000000" pitchFamily="2" charset="2"/>
              <a:buNone/>
            </a:pPr>
            <a:r>
              <a:rPr lang="en-US" altLang="zh-CN" sz="2500"/>
              <a:t>    more .bash_history</a:t>
            </a:r>
          </a:p>
          <a:p>
            <a:pPr>
              <a:buFont typeface="Wingdings" panose="05000000000000000000" pitchFamily="2" charset="2"/>
              <a:buNone/>
            </a:pPr>
            <a:r>
              <a:rPr lang="en-US" altLang="zh-CN" sz="2500"/>
              <a:t>    more –10 .bash_history   </a:t>
            </a:r>
          </a:p>
          <a:p>
            <a:pPr>
              <a:buFont typeface="Wingdings" panose="05000000000000000000" pitchFamily="2" charset="2"/>
              <a:buNone/>
            </a:pPr>
            <a:r>
              <a:rPr lang="en-US" altLang="zh-CN" sz="2500"/>
              <a:t>    more +5 .bash_history</a:t>
            </a:r>
          </a:p>
        </p:txBody>
      </p:sp>
    </p:spTree>
    <p:extLst>
      <p:ext uri="{BB962C8B-B14F-4D97-AF65-F5344CB8AC3E}">
        <p14:creationId xmlns:p14="http://schemas.microsoft.com/office/powerpoint/2010/main" val="371548312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r>
              <a:rPr lang="en-US" altLang="zh-CN" dirty="0" smtClean="0"/>
              <a:t>20</a:t>
            </a:r>
            <a:r>
              <a:rPr lang="zh-CN" altLang="en-US" dirty="0" smtClean="0"/>
              <a:t>世纪</a:t>
            </a:r>
            <a:r>
              <a:rPr lang="en-US" altLang="zh-CN" dirty="0" smtClean="0"/>
              <a:t>60</a:t>
            </a:r>
            <a:r>
              <a:rPr lang="zh-CN" altLang="en-US" dirty="0" smtClean="0"/>
              <a:t>年代是大型、复杂操作系统盛行的年代，比如</a:t>
            </a:r>
            <a:r>
              <a:rPr lang="en-US" altLang="zh-CN" dirty="0" smtClean="0"/>
              <a:t>IBM</a:t>
            </a:r>
            <a:r>
              <a:rPr lang="zh-CN" altLang="en-US" dirty="0" smtClean="0"/>
              <a:t>的</a:t>
            </a:r>
            <a:r>
              <a:rPr lang="en-US" altLang="zh-CN" dirty="0" smtClean="0"/>
              <a:t>OS/360</a:t>
            </a:r>
            <a:r>
              <a:rPr lang="zh-CN" altLang="en-US" dirty="0" smtClean="0"/>
              <a:t>和</a:t>
            </a:r>
            <a:r>
              <a:rPr lang="en-US" altLang="zh-CN" dirty="0" smtClean="0"/>
              <a:t>Honey-well</a:t>
            </a:r>
            <a:r>
              <a:rPr lang="zh-CN" altLang="en-US" dirty="0" smtClean="0"/>
              <a:t>的</a:t>
            </a:r>
            <a:r>
              <a:rPr lang="en-US" altLang="zh-CN" dirty="0" err="1" smtClean="0"/>
              <a:t>Multics</a:t>
            </a:r>
            <a:r>
              <a:rPr lang="zh-CN" altLang="en-US" dirty="0" smtClean="0"/>
              <a:t>系统。</a:t>
            </a:r>
            <a:r>
              <a:rPr lang="en-US" altLang="zh-CN" dirty="0" smtClean="0"/>
              <a:t>OS/360</a:t>
            </a:r>
            <a:r>
              <a:rPr lang="zh-CN" altLang="en-US" dirty="0" smtClean="0"/>
              <a:t>是历史上最成功的软件项目之一。贝尔实验室曾经是</a:t>
            </a:r>
            <a:r>
              <a:rPr lang="en-US" altLang="zh-CN" dirty="0" err="1" smtClean="0"/>
              <a:t>Multics</a:t>
            </a:r>
            <a:r>
              <a:rPr lang="zh-CN" altLang="en-US" dirty="0" smtClean="0"/>
              <a:t>项目的最初参与者，但是因为考虑到该项目的复杂性和缺乏进展而于</a:t>
            </a:r>
            <a:r>
              <a:rPr lang="en-US" altLang="zh-CN" dirty="0" smtClean="0"/>
              <a:t>1969</a:t>
            </a:r>
            <a:r>
              <a:rPr lang="zh-CN" altLang="en-US" dirty="0" smtClean="0"/>
              <a:t>年退出。鉴于</a:t>
            </a:r>
            <a:r>
              <a:rPr lang="en-US" altLang="zh-CN" dirty="0" err="1" smtClean="0"/>
              <a:t>Multics</a:t>
            </a:r>
            <a:r>
              <a:rPr lang="zh-CN" altLang="en-US" dirty="0" smtClean="0"/>
              <a:t>项目不愉快的经历，一群贝尔实验室的研究人员，从</a:t>
            </a:r>
            <a:r>
              <a:rPr lang="en-US" altLang="zh-CN" dirty="0" smtClean="0"/>
              <a:t>1969</a:t>
            </a:r>
            <a:r>
              <a:rPr lang="zh-CN" altLang="en-US" dirty="0" smtClean="0"/>
              <a:t>年开始在</a:t>
            </a:r>
            <a:r>
              <a:rPr lang="en-US" altLang="zh-CN" dirty="0" smtClean="0"/>
              <a:t>DEC PDP-7</a:t>
            </a:r>
            <a:r>
              <a:rPr lang="zh-CN" altLang="en-US" dirty="0" smtClean="0"/>
              <a:t>计算机上完全用机器语言编写了一个简单得多的操作系统。这个新系统中的很多思想（比如层次文件系统、作为用户级进程的</a:t>
            </a:r>
            <a:r>
              <a:rPr lang="en-US" altLang="zh-CN" dirty="0" smtClean="0"/>
              <a:t>shell</a:t>
            </a:r>
            <a:r>
              <a:rPr lang="zh-CN" altLang="en-US" dirty="0" smtClean="0"/>
              <a:t>概念）都是来自于</a:t>
            </a:r>
            <a:r>
              <a:rPr lang="en-US" altLang="zh-CN" dirty="0" err="1" smtClean="0"/>
              <a:t>Multics</a:t>
            </a:r>
            <a:r>
              <a:rPr lang="zh-CN" altLang="en-US" dirty="0" smtClean="0"/>
              <a:t>，只不过在一个更小、更简单的程序包里实现。</a:t>
            </a:r>
            <a:r>
              <a:rPr lang="en-US" altLang="zh-CN" dirty="0" smtClean="0"/>
              <a:t>1970</a:t>
            </a:r>
            <a:r>
              <a:rPr lang="zh-CN" altLang="en-US" dirty="0" smtClean="0"/>
              <a:t>年，</a:t>
            </a:r>
            <a:r>
              <a:rPr lang="en-US" altLang="zh-CN" dirty="0" smtClean="0"/>
              <a:t>Brian Kernighan</a:t>
            </a:r>
            <a:r>
              <a:rPr lang="zh-CN" altLang="en-US" dirty="0" smtClean="0"/>
              <a:t>给这个新系统命名为“</a:t>
            </a:r>
            <a:r>
              <a:rPr lang="en-US" altLang="zh-CN" dirty="0" smtClean="0">
                <a:solidFill>
                  <a:srgbClr val="FF0000"/>
                </a:solidFill>
              </a:rPr>
              <a:t>Unix</a:t>
            </a:r>
            <a:r>
              <a:rPr lang="zh-CN" altLang="en-US" dirty="0" smtClean="0"/>
              <a:t>”</a:t>
            </a:r>
            <a:r>
              <a:rPr lang="en-US" altLang="zh-CN" dirty="0" smtClean="0"/>
              <a:t>,</a:t>
            </a:r>
            <a:r>
              <a:rPr lang="zh-CN" altLang="en-US" dirty="0" smtClean="0"/>
              <a:t>这是一个双关语，暗指“</a:t>
            </a:r>
            <a:r>
              <a:rPr lang="en-US" altLang="zh-CN" dirty="0" err="1" smtClean="0"/>
              <a:t>Multics</a:t>
            </a:r>
            <a:r>
              <a:rPr lang="zh-CN" altLang="en-US" dirty="0" smtClean="0"/>
              <a:t>”的复杂性。</a:t>
            </a:r>
            <a:r>
              <a:rPr lang="en-US" altLang="zh-CN" dirty="0" smtClean="0"/>
              <a:t>1973</a:t>
            </a:r>
            <a:r>
              <a:rPr lang="zh-CN" altLang="en-US" dirty="0" smtClean="0"/>
              <a:t>年用</a:t>
            </a:r>
            <a:r>
              <a:rPr lang="en-US" altLang="zh-CN" dirty="0" smtClean="0"/>
              <a:t>C</a:t>
            </a:r>
            <a:r>
              <a:rPr lang="zh-CN" altLang="en-US" dirty="0" smtClean="0"/>
              <a:t>重新编写内核，</a:t>
            </a:r>
            <a:r>
              <a:rPr lang="en-US" altLang="zh-CN" dirty="0" smtClean="0"/>
              <a:t>1974</a:t>
            </a:r>
            <a:r>
              <a:rPr lang="zh-CN" altLang="en-US" dirty="0" smtClean="0"/>
              <a:t>年发布</a:t>
            </a:r>
            <a:r>
              <a:rPr lang="zh-CN" altLang="en-US" dirty="0"/>
              <a:t>。</a:t>
            </a:r>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7703984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a:t>less</a:t>
            </a:r>
            <a:r>
              <a:rPr lang="zh-CN" altLang="en-US"/>
              <a:t>命令</a:t>
            </a:r>
          </a:p>
        </p:txBody>
      </p:sp>
      <p:sp>
        <p:nvSpPr>
          <p:cNvPr id="56832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500"/>
              <a:t>分页查看，类似</a:t>
            </a:r>
            <a:r>
              <a:rPr lang="en-US" altLang="zh-CN" sz="2500"/>
              <a:t>more</a:t>
            </a:r>
            <a:r>
              <a:rPr lang="zh-CN" altLang="en-US" sz="2500"/>
              <a:t>，也可方向键滚动显示，按</a:t>
            </a:r>
            <a:r>
              <a:rPr lang="en-US" altLang="zh-CN" sz="2500"/>
              <a:t>q</a:t>
            </a:r>
            <a:r>
              <a:rPr lang="zh-CN" altLang="en-US" sz="2500"/>
              <a:t>键结束浏览。读取速度较快。</a:t>
            </a:r>
            <a:endParaRPr lang="zh-CN" altLang="en-US" sz="2900"/>
          </a:p>
          <a:p>
            <a:r>
              <a:rPr lang="zh-CN" altLang="zh-CN" sz="2900"/>
              <a:t>【</a:t>
            </a:r>
            <a:r>
              <a:rPr lang="zh-CN" altLang="en-US" sz="2900"/>
              <a:t>格式</a:t>
            </a:r>
            <a:r>
              <a:rPr lang="zh-CN" altLang="zh-CN" sz="2900"/>
              <a:t>】</a:t>
            </a:r>
            <a:r>
              <a:rPr lang="en-US" altLang="zh-CN" sz="2900"/>
              <a:t>less [</a:t>
            </a:r>
            <a:r>
              <a:rPr lang="zh-CN" altLang="en-US" sz="2900"/>
              <a:t>选项</a:t>
            </a:r>
            <a:r>
              <a:rPr lang="en-US" altLang="zh-CN" sz="2900"/>
              <a:t>] </a:t>
            </a:r>
            <a:r>
              <a:rPr lang="zh-CN" altLang="en-US" sz="2900"/>
              <a:t>文件名</a:t>
            </a:r>
          </a:p>
          <a:p>
            <a:r>
              <a:rPr lang="en-US" altLang="zh-CN" sz="2900"/>
              <a:t>【</a:t>
            </a:r>
            <a:r>
              <a:rPr lang="zh-CN" altLang="en-US" sz="2900"/>
              <a:t>例如</a:t>
            </a:r>
            <a:r>
              <a:rPr lang="en-US" altLang="zh-CN" sz="2900"/>
              <a:t>】</a:t>
            </a:r>
          </a:p>
          <a:p>
            <a:pPr>
              <a:buFont typeface="Wingdings" panose="05000000000000000000" pitchFamily="2" charset="2"/>
              <a:buNone/>
            </a:pPr>
            <a:r>
              <a:rPr lang="en-US" altLang="zh-CN" sz="2900"/>
              <a:t>    less .bash_history</a:t>
            </a:r>
          </a:p>
          <a:p>
            <a:endParaRPr lang="en-US" altLang="zh-CN"/>
          </a:p>
        </p:txBody>
      </p:sp>
    </p:spTree>
    <p:extLst>
      <p:ext uri="{BB962C8B-B14F-4D97-AF65-F5344CB8AC3E}">
        <p14:creationId xmlns:p14="http://schemas.microsoft.com/office/powerpoint/2010/main" val="41609447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a:t>head</a:t>
            </a:r>
            <a:r>
              <a:rPr lang="zh-CN" altLang="en-US"/>
              <a:t>、</a:t>
            </a:r>
            <a:r>
              <a:rPr lang="en-US" altLang="zh-CN"/>
              <a:t>tail</a:t>
            </a:r>
            <a:r>
              <a:rPr lang="zh-CN" altLang="en-US"/>
              <a:t>命令</a:t>
            </a:r>
          </a:p>
        </p:txBody>
      </p:sp>
      <p:sp>
        <p:nvSpPr>
          <p:cNvPr id="569347" name="Rectangle 3"/>
          <p:cNvSpPr>
            <a:spLocks noGrp="1" noChangeArrowheads="1"/>
          </p:cNvSpPr>
          <p:nvPr>
            <p:ph type="body" idx="1"/>
          </p:nvPr>
        </p:nvSpPr>
        <p:spPr>
          <a:xfrm>
            <a:off x="685800" y="1371600"/>
            <a:ext cx="8001000" cy="3733800"/>
          </a:xfrm>
        </p:spPr>
        <p:txBody>
          <a:bodyPr/>
          <a:lstStyle/>
          <a:p>
            <a:pPr>
              <a:lnSpc>
                <a:spcPct val="90000"/>
              </a:lnSpc>
            </a:pPr>
            <a:r>
              <a:rPr lang="en-US" altLang="zh-CN" sz="2500"/>
              <a:t>【</a:t>
            </a:r>
            <a:r>
              <a:rPr lang="zh-CN" altLang="en-US" sz="2500"/>
              <a:t>功能</a:t>
            </a:r>
            <a:r>
              <a:rPr lang="en-US" altLang="zh-CN" sz="2500"/>
              <a:t>】</a:t>
            </a:r>
            <a:r>
              <a:rPr lang="zh-CN" altLang="en-US" sz="2500"/>
              <a:t>显示文件的前部分</a:t>
            </a:r>
            <a:r>
              <a:rPr lang="en-US" altLang="zh-CN" sz="2500"/>
              <a:t>/</a:t>
            </a:r>
            <a:r>
              <a:rPr lang="zh-CN" altLang="en-US" sz="2500"/>
              <a:t>后部分，默认情况下，只显示前十行</a:t>
            </a:r>
            <a:r>
              <a:rPr lang="en-US" altLang="zh-CN" sz="2500"/>
              <a:t>/</a:t>
            </a:r>
            <a:r>
              <a:rPr lang="zh-CN" altLang="en-US" sz="2500"/>
              <a:t>后十行。</a:t>
            </a:r>
          </a:p>
          <a:p>
            <a:pPr>
              <a:lnSpc>
                <a:spcPct val="90000"/>
              </a:lnSpc>
            </a:pPr>
            <a:r>
              <a:rPr lang="zh-CN" altLang="zh-CN" sz="2500"/>
              <a:t>【</a:t>
            </a:r>
            <a:r>
              <a:rPr lang="zh-CN" altLang="en-US" sz="2500"/>
              <a:t>格式</a:t>
            </a:r>
            <a:r>
              <a:rPr lang="zh-CN" altLang="zh-CN" sz="2500"/>
              <a:t>】 </a:t>
            </a:r>
            <a:r>
              <a:rPr lang="en-US" altLang="zh-CN" sz="2600" b="0"/>
              <a:t>head/tail</a:t>
            </a:r>
            <a:r>
              <a:rPr lang="en-US" altLang="zh-CN" sz="2500"/>
              <a:t> [</a:t>
            </a:r>
            <a:r>
              <a:rPr lang="zh-CN" altLang="en-US" sz="2500"/>
              <a:t>选项</a:t>
            </a:r>
            <a:r>
              <a:rPr lang="en-US" altLang="zh-CN" sz="2500"/>
              <a:t>] </a:t>
            </a:r>
            <a:r>
              <a:rPr lang="zh-CN" altLang="en-US" sz="2500"/>
              <a:t>文件名</a:t>
            </a:r>
          </a:p>
          <a:p>
            <a:pPr>
              <a:lnSpc>
                <a:spcPct val="90000"/>
              </a:lnSpc>
            </a:pPr>
            <a:r>
              <a:rPr lang="zh-CN" altLang="en-US" sz="2500"/>
              <a:t>选项：</a:t>
            </a:r>
          </a:p>
          <a:p>
            <a:pPr lvl="1">
              <a:lnSpc>
                <a:spcPct val="90000"/>
              </a:lnSpc>
            </a:pPr>
            <a:r>
              <a:rPr lang="en-US" altLang="zh-CN" sz="2200"/>
              <a:t>-n num</a:t>
            </a:r>
            <a:r>
              <a:rPr lang="zh-CN" altLang="en-US" sz="2200"/>
              <a:t>：显示指定文件的前</a:t>
            </a:r>
            <a:r>
              <a:rPr lang="en-US" altLang="zh-CN" sz="2200"/>
              <a:t>/</a:t>
            </a:r>
            <a:r>
              <a:rPr lang="zh-CN" altLang="en-US" sz="2200"/>
              <a:t>后 </a:t>
            </a:r>
            <a:r>
              <a:rPr lang="en-US" altLang="zh-CN" sz="2200"/>
              <a:t>num</a:t>
            </a:r>
            <a:r>
              <a:rPr lang="zh-CN" altLang="en-US" sz="2200"/>
              <a:t>行</a:t>
            </a:r>
            <a:endParaRPr lang="zh-CN" altLang="en-US" sz="2100"/>
          </a:p>
          <a:p>
            <a:pPr>
              <a:lnSpc>
                <a:spcPct val="90000"/>
              </a:lnSpc>
            </a:pPr>
            <a:r>
              <a:rPr lang="en-US" altLang="zh-CN" sz="2500"/>
              <a:t>【</a:t>
            </a:r>
            <a:r>
              <a:rPr lang="zh-CN" altLang="en-US" sz="2500"/>
              <a:t>例如</a:t>
            </a:r>
            <a:r>
              <a:rPr lang="en-US" altLang="zh-CN" sz="2500"/>
              <a:t>】</a:t>
            </a:r>
          </a:p>
          <a:p>
            <a:pPr>
              <a:lnSpc>
                <a:spcPct val="90000"/>
              </a:lnSpc>
              <a:buFont typeface="Wingdings" panose="05000000000000000000" pitchFamily="2" charset="2"/>
              <a:buNone/>
            </a:pPr>
            <a:r>
              <a:rPr lang="en-US" altLang="zh-CN" sz="2500"/>
              <a:t>  head .bash_history</a:t>
            </a:r>
          </a:p>
          <a:p>
            <a:pPr>
              <a:lnSpc>
                <a:spcPct val="90000"/>
              </a:lnSpc>
              <a:buFont typeface="Wingdings" panose="05000000000000000000" pitchFamily="2" charset="2"/>
              <a:buNone/>
            </a:pPr>
            <a:r>
              <a:rPr lang="en-US" altLang="zh-CN" sz="2500"/>
              <a:t>  tail .bash_history</a:t>
            </a:r>
          </a:p>
          <a:p>
            <a:pPr>
              <a:lnSpc>
                <a:spcPct val="90000"/>
              </a:lnSpc>
              <a:buFont typeface="Wingdings" panose="05000000000000000000" pitchFamily="2" charset="2"/>
              <a:buNone/>
            </a:pPr>
            <a:r>
              <a:rPr lang="en-US" altLang="zh-CN" sz="2500"/>
              <a:t>  tail -n .bash_history</a:t>
            </a:r>
          </a:p>
        </p:txBody>
      </p:sp>
    </p:spTree>
    <p:extLst>
      <p:ext uri="{BB962C8B-B14F-4D97-AF65-F5344CB8AC3E}">
        <p14:creationId xmlns:p14="http://schemas.microsoft.com/office/powerpoint/2010/main" val="155204157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altLang="zh-CN" sz="5000"/>
              <a:t>cp</a:t>
            </a:r>
            <a:r>
              <a:rPr lang="zh-CN" altLang="en-US" sz="5000"/>
              <a:t>命令</a:t>
            </a:r>
          </a:p>
        </p:txBody>
      </p:sp>
      <p:sp>
        <p:nvSpPr>
          <p:cNvPr id="570371" name="Rectangle 3"/>
          <p:cNvSpPr>
            <a:spLocks noGrp="1" noChangeArrowheads="1"/>
          </p:cNvSpPr>
          <p:nvPr>
            <p:ph type="body" idx="1"/>
          </p:nvPr>
        </p:nvSpPr>
        <p:spPr/>
        <p:txBody>
          <a:bodyPr/>
          <a:lstStyle/>
          <a:p>
            <a:r>
              <a:rPr lang="en-US" altLang="zh-CN" sz="2700"/>
              <a:t>【</a:t>
            </a:r>
            <a:r>
              <a:rPr lang="zh-CN" altLang="en-US" sz="2700"/>
              <a:t>功能</a:t>
            </a:r>
            <a:r>
              <a:rPr lang="en-US" altLang="zh-CN" sz="2700"/>
              <a:t>】</a:t>
            </a:r>
            <a:r>
              <a:rPr lang="zh-CN" altLang="en-US" sz="2700"/>
              <a:t>复制文件或目录到指定的目录或文件。</a:t>
            </a:r>
          </a:p>
          <a:p>
            <a:r>
              <a:rPr lang="zh-CN" altLang="zh-CN" sz="2700"/>
              <a:t>【</a:t>
            </a:r>
            <a:r>
              <a:rPr lang="zh-CN" altLang="en-US" sz="2700"/>
              <a:t>格式</a:t>
            </a:r>
            <a:r>
              <a:rPr lang="zh-CN" altLang="zh-CN" sz="2700"/>
              <a:t>】</a:t>
            </a:r>
            <a:r>
              <a:rPr lang="en-US" altLang="zh-CN" sz="2700"/>
              <a:t>cp [</a:t>
            </a:r>
            <a:r>
              <a:rPr lang="zh-CN" altLang="en-US" sz="2700"/>
              <a:t>选项</a:t>
            </a:r>
            <a:r>
              <a:rPr lang="en-US" altLang="zh-CN" sz="2700"/>
              <a:t>] </a:t>
            </a:r>
            <a:r>
              <a:rPr lang="zh-CN" altLang="en-US" sz="2700"/>
              <a:t>源文件或目录 目标文件或目录</a:t>
            </a:r>
          </a:p>
          <a:p>
            <a:r>
              <a:rPr lang="zh-CN" altLang="en-US" sz="2700"/>
              <a:t>选项</a:t>
            </a:r>
            <a:r>
              <a:rPr lang="en-US" altLang="zh-CN" sz="2700"/>
              <a:t>: </a:t>
            </a:r>
          </a:p>
          <a:p>
            <a:pPr lvl="1"/>
            <a:r>
              <a:rPr lang="en-US" altLang="zh-CN" sz="2300"/>
              <a:t>-i</a:t>
            </a:r>
            <a:r>
              <a:rPr lang="zh-CN" altLang="en-US" sz="2300"/>
              <a:t>：交互式，询问是否覆盖。</a:t>
            </a:r>
          </a:p>
          <a:p>
            <a:pPr lvl="1"/>
            <a:r>
              <a:rPr lang="en-US" altLang="zh-CN" sz="2300"/>
              <a:t>-r</a:t>
            </a:r>
            <a:r>
              <a:rPr lang="zh-CN" altLang="en-US" sz="2300"/>
              <a:t>：递归复制。</a:t>
            </a:r>
          </a:p>
          <a:p>
            <a:r>
              <a:rPr lang="en-US" altLang="zh-CN" sz="2700"/>
              <a:t>【</a:t>
            </a:r>
            <a:r>
              <a:rPr lang="zh-CN" altLang="en-US" sz="2700"/>
              <a:t>例如</a:t>
            </a:r>
            <a:r>
              <a:rPr lang="en-US" altLang="zh-CN" sz="2700"/>
              <a:t>】</a:t>
            </a:r>
          </a:p>
          <a:p>
            <a:pPr>
              <a:buFont typeface="Wingdings" panose="05000000000000000000" pitchFamily="2" charset="2"/>
              <a:buNone/>
            </a:pPr>
            <a:r>
              <a:rPr lang="en-US" altLang="zh-CN" sz="2700"/>
              <a:t>  cp aa.txt  /root/123</a:t>
            </a:r>
          </a:p>
          <a:p>
            <a:pPr>
              <a:buFont typeface="Wingdings" panose="05000000000000000000" pitchFamily="2" charset="2"/>
              <a:buNone/>
            </a:pPr>
            <a:r>
              <a:rPr lang="en-US" altLang="zh-CN" sz="2700"/>
              <a:t>  cp –i aa.txt  /root/123</a:t>
            </a:r>
          </a:p>
          <a:p>
            <a:pPr>
              <a:buFont typeface="Wingdings" panose="05000000000000000000" pitchFamily="2" charset="2"/>
              <a:buNone/>
            </a:pPr>
            <a:r>
              <a:rPr lang="en-US" altLang="zh-CN" sz="2700"/>
              <a:t>  cp –i aa.txt  /root/123/bb.txt</a:t>
            </a:r>
          </a:p>
          <a:p>
            <a:endParaRPr lang="en-US" altLang="zh-CN" sz="2600"/>
          </a:p>
        </p:txBody>
      </p:sp>
    </p:spTree>
    <p:extLst>
      <p:ext uri="{BB962C8B-B14F-4D97-AF65-F5344CB8AC3E}">
        <p14:creationId xmlns:p14="http://schemas.microsoft.com/office/powerpoint/2010/main" val="145982013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altLang="zh-CN"/>
              <a:t>mv</a:t>
            </a:r>
            <a:r>
              <a:rPr lang="zh-CN" altLang="en-US"/>
              <a:t>命令</a:t>
            </a:r>
          </a:p>
        </p:txBody>
      </p:sp>
      <p:sp>
        <p:nvSpPr>
          <p:cNvPr id="571395" name="Rectangle 3"/>
          <p:cNvSpPr>
            <a:spLocks noGrp="1" noChangeArrowheads="1"/>
          </p:cNvSpPr>
          <p:nvPr>
            <p:ph type="body" idx="1"/>
          </p:nvPr>
        </p:nvSpPr>
        <p:spPr>
          <a:xfrm>
            <a:off x="685800" y="1371600"/>
            <a:ext cx="8001000" cy="1905000"/>
          </a:xfrm>
        </p:spPr>
        <p:txBody>
          <a:bodyPr/>
          <a:lstStyle/>
          <a:p>
            <a:pPr>
              <a:lnSpc>
                <a:spcPct val="90000"/>
              </a:lnSpc>
            </a:pPr>
            <a:r>
              <a:rPr lang="en-US" altLang="zh-CN" sz="2600"/>
              <a:t>【</a:t>
            </a:r>
            <a:r>
              <a:rPr lang="zh-CN" altLang="en-US" sz="2600"/>
              <a:t>功能</a:t>
            </a:r>
            <a:r>
              <a:rPr lang="en-US" altLang="zh-CN" sz="2600"/>
              <a:t>】</a:t>
            </a:r>
            <a:r>
              <a:rPr lang="zh-CN" altLang="en-US" sz="2600"/>
              <a:t>移动文件或目录到指定的文件或目录</a:t>
            </a:r>
          </a:p>
          <a:p>
            <a:pPr>
              <a:lnSpc>
                <a:spcPct val="90000"/>
              </a:lnSpc>
            </a:pPr>
            <a:r>
              <a:rPr lang="zh-CN" altLang="zh-CN" sz="2600"/>
              <a:t>【</a:t>
            </a:r>
            <a:r>
              <a:rPr lang="zh-CN" altLang="en-US" sz="2600"/>
              <a:t>格式</a:t>
            </a:r>
            <a:r>
              <a:rPr lang="zh-CN" altLang="zh-CN" sz="2600"/>
              <a:t>】</a:t>
            </a:r>
            <a:r>
              <a:rPr lang="en-US" altLang="zh-CN" sz="2600"/>
              <a:t>mv [</a:t>
            </a:r>
            <a:r>
              <a:rPr lang="zh-CN" altLang="en-US" sz="2600"/>
              <a:t>选项</a:t>
            </a:r>
            <a:r>
              <a:rPr lang="en-US" altLang="zh-CN" sz="2600"/>
              <a:t>] </a:t>
            </a:r>
            <a:r>
              <a:rPr lang="zh-CN" altLang="en-US" sz="2600"/>
              <a:t>源文件或目录 目标目录或文件</a:t>
            </a:r>
          </a:p>
          <a:p>
            <a:pPr>
              <a:lnSpc>
                <a:spcPct val="90000"/>
              </a:lnSpc>
            </a:pPr>
            <a:r>
              <a:rPr lang="en-US" altLang="zh-CN" sz="2600"/>
              <a:t>【</a:t>
            </a:r>
            <a:r>
              <a:rPr lang="zh-CN" altLang="en-US" sz="2600"/>
              <a:t>例如</a:t>
            </a:r>
            <a:r>
              <a:rPr lang="en-US" altLang="zh-CN" sz="2600"/>
              <a:t>】</a:t>
            </a:r>
          </a:p>
          <a:p>
            <a:pPr>
              <a:lnSpc>
                <a:spcPct val="90000"/>
              </a:lnSpc>
              <a:buFont typeface="Wingdings" panose="05000000000000000000" pitchFamily="2" charset="2"/>
              <a:buNone/>
            </a:pPr>
            <a:r>
              <a:rPr lang="en-US" altLang="zh-CN" sz="2600"/>
              <a:t>   mv aa.txt  /root/123</a:t>
            </a:r>
          </a:p>
          <a:p>
            <a:pPr>
              <a:lnSpc>
                <a:spcPct val="90000"/>
              </a:lnSpc>
            </a:pPr>
            <a:endParaRPr lang="en-US" altLang="zh-CN" sz="2600"/>
          </a:p>
        </p:txBody>
      </p:sp>
    </p:spTree>
    <p:extLst>
      <p:ext uri="{BB962C8B-B14F-4D97-AF65-F5344CB8AC3E}">
        <p14:creationId xmlns:p14="http://schemas.microsoft.com/office/powerpoint/2010/main" val="25953185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zh-CN"/>
              <a:t>rm</a:t>
            </a:r>
            <a:r>
              <a:rPr lang="zh-CN" altLang="en-US"/>
              <a:t>命令</a:t>
            </a:r>
          </a:p>
        </p:txBody>
      </p:sp>
      <p:sp>
        <p:nvSpPr>
          <p:cNvPr id="572419"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删除指定的一个或多个文件。</a:t>
            </a:r>
          </a:p>
          <a:p>
            <a:r>
              <a:rPr lang="zh-CN" altLang="zh-CN" sz="2400"/>
              <a:t>【</a:t>
            </a:r>
            <a:r>
              <a:rPr lang="zh-CN" altLang="en-US" sz="2400"/>
              <a:t>格式</a:t>
            </a:r>
            <a:r>
              <a:rPr lang="zh-CN" altLang="zh-CN" sz="2400"/>
              <a:t>】</a:t>
            </a:r>
            <a:r>
              <a:rPr lang="en-US" altLang="zh-CN" sz="2400"/>
              <a:t>rm [</a:t>
            </a:r>
            <a:r>
              <a:rPr lang="zh-CN" altLang="en-US" sz="2400"/>
              <a:t>选项</a:t>
            </a:r>
            <a:r>
              <a:rPr lang="en-US" altLang="zh-CN" sz="2400"/>
              <a:t>] </a:t>
            </a:r>
            <a:r>
              <a:rPr lang="zh-CN" altLang="en-US" sz="2400"/>
              <a:t>文件名</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rm  -i  aa.txt </a:t>
            </a:r>
          </a:p>
          <a:p>
            <a:pPr>
              <a:buFont typeface="Wingdings" panose="05000000000000000000" pitchFamily="2" charset="2"/>
              <a:buNone/>
            </a:pPr>
            <a:r>
              <a:rPr lang="en-US" altLang="zh-CN" sz="2400"/>
              <a:t>      rm  -i  aa.txt  bb.txt</a:t>
            </a:r>
          </a:p>
          <a:p>
            <a:endParaRPr lang="en-US" altLang="zh-CN" sz="2400"/>
          </a:p>
        </p:txBody>
      </p:sp>
    </p:spTree>
    <p:extLst>
      <p:ext uri="{BB962C8B-B14F-4D97-AF65-F5344CB8AC3E}">
        <p14:creationId xmlns:p14="http://schemas.microsoft.com/office/powerpoint/2010/main" val="45133561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t>find</a:t>
            </a:r>
            <a:r>
              <a:rPr lang="zh-CN" altLang="en-US"/>
              <a:t>命令</a:t>
            </a:r>
          </a:p>
        </p:txBody>
      </p:sp>
      <p:sp>
        <p:nvSpPr>
          <p:cNvPr id="573443"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检索某个或某些特定的文件，可根据名称、类型等来检索。</a:t>
            </a:r>
          </a:p>
          <a:p>
            <a:r>
              <a:rPr lang="zh-CN" altLang="zh-CN" sz="2400"/>
              <a:t>【</a:t>
            </a:r>
            <a:r>
              <a:rPr lang="zh-CN" altLang="en-US" sz="2400"/>
              <a:t>格式</a:t>
            </a:r>
            <a:r>
              <a:rPr lang="zh-CN" altLang="zh-CN" sz="2400"/>
              <a:t>】</a:t>
            </a:r>
            <a:r>
              <a:rPr lang="en-US" altLang="zh-CN" sz="2400"/>
              <a:t>find [</a:t>
            </a:r>
            <a:r>
              <a:rPr lang="zh-CN" altLang="en-US" sz="2400"/>
              <a:t>选项</a:t>
            </a:r>
            <a:r>
              <a:rPr lang="en-US" altLang="zh-CN" sz="2400"/>
              <a:t>] [</a:t>
            </a:r>
            <a:r>
              <a:rPr lang="zh-CN" altLang="en-US" sz="2400"/>
              <a:t>路径</a:t>
            </a:r>
            <a:r>
              <a:rPr lang="en-US" altLang="zh-CN" sz="2400"/>
              <a:t>] </a:t>
            </a:r>
            <a:r>
              <a:rPr lang="zh-CN" altLang="en-US" sz="2400"/>
              <a:t>参数</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find -name  “*.txt” </a:t>
            </a:r>
          </a:p>
          <a:p>
            <a:pPr>
              <a:buFont typeface="Wingdings" panose="05000000000000000000" pitchFamily="2" charset="2"/>
              <a:buNone/>
            </a:pPr>
            <a:r>
              <a:rPr lang="en-US" altLang="zh-CN" sz="2400"/>
              <a:t>      find -type d</a:t>
            </a:r>
          </a:p>
          <a:p>
            <a:pPr>
              <a:buFont typeface="Wingdings" panose="05000000000000000000" pitchFamily="2" charset="2"/>
              <a:buNone/>
            </a:pPr>
            <a:r>
              <a:rPr lang="en-US" altLang="zh-CN" sz="2400"/>
              <a:t>      find -type f</a:t>
            </a:r>
          </a:p>
          <a:p>
            <a:endParaRPr lang="en-US" altLang="zh-CN" sz="2400"/>
          </a:p>
        </p:txBody>
      </p:sp>
    </p:spTree>
    <p:extLst>
      <p:ext uri="{BB962C8B-B14F-4D97-AF65-F5344CB8AC3E}">
        <p14:creationId xmlns:p14="http://schemas.microsoft.com/office/powerpoint/2010/main" val="37658802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altLang="zh-CN"/>
              <a:t>touch</a:t>
            </a:r>
            <a:r>
              <a:rPr lang="zh-CN" altLang="en-US"/>
              <a:t>命令</a:t>
            </a:r>
          </a:p>
        </p:txBody>
      </p:sp>
      <p:sp>
        <p:nvSpPr>
          <p:cNvPr id="574467" name="Rectangle 3"/>
          <p:cNvSpPr>
            <a:spLocks noGrp="1" noChangeArrowheads="1"/>
          </p:cNvSpPr>
          <p:nvPr>
            <p:ph type="body" idx="1"/>
          </p:nvPr>
        </p:nvSpPr>
        <p:spPr>
          <a:xfrm>
            <a:off x="685800" y="1371600"/>
            <a:ext cx="8001000" cy="4114800"/>
          </a:xfrm>
        </p:spPr>
        <p:txBody>
          <a:bodyPr/>
          <a:lstStyle/>
          <a:p>
            <a:pPr>
              <a:lnSpc>
                <a:spcPct val="90000"/>
              </a:lnSpc>
            </a:pPr>
            <a:r>
              <a:rPr lang="en-US" altLang="zh-CN" sz="2200"/>
              <a:t>【</a:t>
            </a:r>
            <a:r>
              <a:rPr lang="zh-CN" altLang="en-US" sz="2200"/>
              <a:t>功能</a:t>
            </a:r>
            <a:r>
              <a:rPr lang="en-US" altLang="zh-CN" sz="2200"/>
              <a:t>】</a:t>
            </a:r>
            <a:r>
              <a:rPr lang="zh-CN" altLang="en-US" sz="2200"/>
              <a:t>改变文件的时间记录，或创建一个空白文件。</a:t>
            </a:r>
          </a:p>
          <a:p>
            <a:pPr>
              <a:lnSpc>
                <a:spcPct val="90000"/>
              </a:lnSpc>
            </a:pPr>
            <a:r>
              <a:rPr lang="zh-CN" altLang="zh-CN" sz="2200"/>
              <a:t>【</a:t>
            </a:r>
            <a:r>
              <a:rPr lang="zh-CN" altLang="en-US" sz="2200"/>
              <a:t>格式</a:t>
            </a:r>
            <a:r>
              <a:rPr lang="zh-CN" altLang="zh-CN" sz="2200"/>
              <a:t>】</a:t>
            </a:r>
            <a:r>
              <a:rPr lang="en-US" altLang="zh-CN" sz="2200"/>
              <a:t>touch [</a:t>
            </a:r>
            <a:r>
              <a:rPr lang="zh-CN" altLang="en-US" sz="2200"/>
              <a:t>选项</a:t>
            </a:r>
            <a:r>
              <a:rPr lang="en-US" altLang="zh-CN" sz="2200"/>
              <a:t>] </a:t>
            </a:r>
            <a:r>
              <a:rPr lang="zh-CN" altLang="en-US" sz="2200"/>
              <a:t>文件名</a:t>
            </a:r>
          </a:p>
          <a:p>
            <a:pPr>
              <a:lnSpc>
                <a:spcPct val="90000"/>
              </a:lnSpc>
            </a:pPr>
            <a:r>
              <a:rPr lang="zh-CN" altLang="en-US" sz="2200"/>
              <a:t>选项：</a:t>
            </a:r>
          </a:p>
          <a:p>
            <a:pPr lvl="1">
              <a:lnSpc>
                <a:spcPct val="90000"/>
              </a:lnSpc>
            </a:pPr>
            <a:r>
              <a:rPr lang="zh-CN" altLang="en-US" sz="2100"/>
              <a:t>无：如目标文件不存在，则建立新的文件。</a:t>
            </a:r>
          </a:p>
          <a:p>
            <a:pPr lvl="1">
              <a:lnSpc>
                <a:spcPct val="90000"/>
              </a:lnSpc>
            </a:pPr>
            <a:r>
              <a:rPr lang="en-US" altLang="zh-CN" sz="2100"/>
              <a:t>-c</a:t>
            </a:r>
            <a:r>
              <a:rPr lang="zh-CN" altLang="en-US" sz="2100"/>
              <a:t>：如目标文件不存在，不会建立新的文件。</a:t>
            </a:r>
          </a:p>
          <a:p>
            <a:pPr lvl="1">
              <a:lnSpc>
                <a:spcPct val="90000"/>
              </a:lnSpc>
            </a:pPr>
            <a:r>
              <a:rPr lang="en-US" altLang="zh-CN" sz="2100"/>
              <a:t>-a</a:t>
            </a:r>
            <a:r>
              <a:rPr lang="zh-CN" altLang="en-US" sz="2100"/>
              <a:t>：改变文件的读取时间记录。</a:t>
            </a:r>
          </a:p>
          <a:p>
            <a:pPr lvl="1">
              <a:lnSpc>
                <a:spcPct val="90000"/>
              </a:lnSpc>
            </a:pPr>
            <a:r>
              <a:rPr lang="en-US" altLang="zh-CN" sz="2100"/>
              <a:t>-d</a:t>
            </a:r>
            <a:r>
              <a:rPr lang="zh-CN" altLang="en-US" sz="2100"/>
              <a:t>：设定时间和日期。</a:t>
            </a:r>
          </a:p>
          <a:p>
            <a:pPr>
              <a:lnSpc>
                <a:spcPct val="90000"/>
              </a:lnSpc>
            </a:pPr>
            <a:r>
              <a:rPr lang="en-US" altLang="zh-CN" sz="2200"/>
              <a:t>【</a:t>
            </a:r>
            <a:r>
              <a:rPr lang="zh-CN" altLang="en-US" sz="2200"/>
              <a:t>例如</a:t>
            </a:r>
            <a:r>
              <a:rPr lang="en-US" altLang="zh-CN" sz="2200"/>
              <a:t>】</a:t>
            </a:r>
          </a:p>
          <a:p>
            <a:pPr>
              <a:lnSpc>
                <a:spcPct val="90000"/>
              </a:lnSpc>
              <a:buFont typeface="Wingdings" panose="05000000000000000000" pitchFamily="2" charset="2"/>
              <a:buNone/>
            </a:pPr>
            <a:r>
              <a:rPr lang="en-US" altLang="zh-CN" sz="2200"/>
              <a:t>    touch dd.txt</a:t>
            </a:r>
          </a:p>
          <a:p>
            <a:pPr>
              <a:lnSpc>
                <a:spcPct val="90000"/>
              </a:lnSpc>
              <a:buFont typeface="Wingdings" panose="05000000000000000000" pitchFamily="2" charset="2"/>
              <a:buNone/>
            </a:pPr>
            <a:r>
              <a:rPr lang="en-US" altLang="zh-CN" sz="2200"/>
              <a:t>    touch –c  ee.txt</a:t>
            </a:r>
          </a:p>
        </p:txBody>
      </p:sp>
    </p:spTree>
    <p:extLst>
      <p:ext uri="{BB962C8B-B14F-4D97-AF65-F5344CB8AC3E}">
        <p14:creationId xmlns:p14="http://schemas.microsoft.com/office/powerpoint/2010/main" val="168300272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dirty="0" err="1"/>
              <a:t>ln</a:t>
            </a:r>
            <a:r>
              <a:rPr lang="zh-CN" altLang="en-US" dirty="0"/>
              <a:t>命令</a:t>
            </a:r>
          </a:p>
        </p:txBody>
      </p:sp>
      <p:sp>
        <p:nvSpPr>
          <p:cNvPr id="575491" name="Rectangle 3"/>
          <p:cNvSpPr>
            <a:spLocks noGrp="1" noChangeArrowheads="1"/>
          </p:cNvSpPr>
          <p:nvPr>
            <p:ph type="body" idx="1"/>
          </p:nvPr>
        </p:nvSpPr>
        <p:spPr>
          <a:xfrm>
            <a:off x="685800" y="1371600"/>
            <a:ext cx="8001000" cy="3886200"/>
          </a:xfrm>
        </p:spPr>
        <p:txBody>
          <a:bodyPr/>
          <a:lstStyle/>
          <a:p>
            <a:r>
              <a:rPr lang="en-US" altLang="zh-CN" sz="2700" dirty="0"/>
              <a:t>【</a:t>
            </a:r>
            <a:r>
              <a:rPr lang="zh-CN" altLang="en-US" sz="2700" dirty="0"/>
              <a:t>功能</a:t>
            </a:r>
            <a:r>
              <a:rPr lang="en-US" altLang="zh-CN" sz="2700" dirty="0"/>
              <a:t>】</a:t>
            </a:r>
            <a:r>
              <a:rPr lang="zh-CN" altLang="en-US" sz="2700" dirty="0"/>
              <a:t>创建链接文件。</a:t>
            </a:r>
          </a:p>
          <a:p>
            <a:r>
              <a:rPr lang="zh-CN" altLang="zh-CN" sz="2700" dirty="0"/>
              <a:t>【</a:t>
            </a:r>
            <a:r>
              <a:rPr lang="zh-CN" altLang="en-US" sz="2700" dirty="0"/>
              <a:t>格式</a:t>
            </a:r>
            <a:r>
              <a:rPr lang="zh-CN" altLang="zh-CN" sz="2700" dirty="0"/>
              <a:t>】</a:t>
            </a:r>
            <a:r>
              <a:rPr lang="en-US" altLang="zh-CN" sz="2700" dirty="0" err="1"/>
              <a:t>ln</a:t>
            </a:r>
            <a:r>
              <a:rPr lang="en-US" altLang="zh-CN" sz="2700" dirty="0"/>
              <a:t> [</a:t>
            </a:r>
            <a:r>
              <a:rPr lang="zh-CN" altLang="en-US" sz="2700" dirty="0"/>
              <a:t>选项</a:t>
            </a:r>
            <a:r>
              <a:rPr lang="en-US" altLang="zh-CN" sz="2700" dirty="0"/>
              <a:t>] </a:t>
            </a:r>
            <a:r>
              <a:rPr lang="zh-CN" altLang="en-US" sz="2700" dirty="0"/>
              <a:t>源文件名 链接文件</a:t>
            </a:r>
          </a:p>
          <a:p>
            <a:r>
              <a:rPr lang="zh-CN" altLang="en-US" sz="2700" dirty="0"/>
              <a:t>选项：</a:t>
            </a:r>
          </a:p>
          <a:p>
            <a:pPr lvl="1"/>
            <a:r>
              <a:rPr lang="zh-CN" altLang="en-US" sz="2300" dirty="0"/>
              <a:t>无：硬链接文件。</a:t>
            </a:r>
          </a:p>
          <a:p>
            <a:pPr lvl="1"/>
            <a:r>
              <a:rPr lang="zh-CN" altLang="en-US" sz="2300" dirty="0"/>
              <a:t> </a:t>
            </a:r>
            <a:r>
              <a:rPr lang="en-US" altLang="zh-CN" sz="2300" dirty="0"/>
              <a:t>-s</a:t>
            </a:r>
            <a:r>
              <a:rPr lang="zh-CN" altLang="en-US" sz="2300" dirty="0"/>
              <a:t>：软链接文件，符号链接文件。</a:t>
            </a:r>
          </a:p>
          <a:p>
            <a:r>
              <a:rPr lang="en-US" altLang="zh-CN" sz="2700" dirty="0"/>
              <a:t>【</a:t>
            </a:r>
            <a:r>
              <a:rPr lang="zh-CN" altLang="en-US" sz="2700" dirty="0"/>
              <a:t>例如</a:t>
            </a:r>
            <a:r>
              <a:rPr lang="en-US" altLang="zh-CN" sz="2700" dirty="0"/>
              <a:t>】</a:t>
            </a:r>
          </a:p>
          <a:p>
            <a:pPr>
              <a:buFont typeface="Wingdings" panose="05000000000000000000" pitchFamily="2" charset="2"/>
              <a:buNone/>
            </a:pPr>
            <a:r>
              <a:rPr lang="en-US" altLang="zh-CN" sz="2700" dirty="0"/>
              <a:t>    </a:t>
            </a:r>
            <a:r>
              <a:rPr lang="en-US" altLang="zh-CN" sz="2700" dirty="0" err="1"/>
              <a:t>ln</a:t>
            </a:r>
            <a:r>
              <a:rPr lang="en-US" altLang="zh-CN" sz="2700" dirty="0"/>
              <a:t> </a:t>
            </a:r>
            <a:r>
              <a:rPr lang="en-US" altLang="zh-CN" sz="2700" dirty="0" err="1"/>
              <a:t>aa</a:t>
            </a:r>
            <a:r>
              <a:rPr lang="en-US" altLang="zh-CN" sz="2700" dirty="0"/>
              <a:t> /root/123/bb</a:t>
            </a:r>
          </a:p>
          <a:p>
            <a:pPr>
              <a:buFont typeface="Wingdings" panose="05000000000000000000" pitchFamily="2" charset="2"/>
              <a:buNone/>
            </a:pPr>
            <a:r>
              <a:rPr lang="en-US" altLang="zh-CN" sz="2700" dirty="0"/>
              <a:t>    </a:t>
            </a:r>
            <a:r>
              <a:rPr lang="en-US" altLang="zh-CN" sz="2700" dirty="0" err="1"/>
              <a:t>ln</a:t>
            </a:r>
            <a:r>
              <a:rPr lang="en-US" altLang="zh-CN" sz="2700" dirty="0"/>
              <a:t> –s  </a:t>
            </a:r>
            <a:r>
              <a:rPr lang="en-US" altLang="zh-CN" sz="2700" dirty="0" err="1"/>
              <a:t>aa</a:t>
            </a:r>
            <a:r>
              <a:rPr lang="en-US" altLang="zh-CN" sz="2700" dirty="0"/>
              <a:t> /root/123/cc </a:t>
            </a:r>
            <a:endParaRPr lang="en-US" altLang="zh-CN" sz="2600" dirty="0"/>
          </a:p>
        </p:txBody>
      </p:sp>
    </p:spTree>
    <p:extLst>
      <p:ext uri="{BB962C8B-B14F-4D97-AF65-F5344CB8AC3E}">
        <p14:creationId xmlns:p14="http://schemas.microsoft.com/office/powerpoint/2010/main" val="125772406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983" y="499377"/>
            <a:ext cx="2780511" cy="646331"/>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lvl1pPr algn="l">
              <a:defRPr sz="3600">
                <a:solidFill>
                  <a:schemeClr val="tx1"/>
                </a:solidFill>
                <a:latin typeface="+mj-lt"/>
                <a:ea typeface="+mj-ea"/>
                <a:cs typeface="+mj-cs"/>
                <a:sym typeface="Calibri Bold" charset="0"/>
              </a:defRPr>
            </a:lvl1pPr>
            <a:lvl2pPr algn="l">
              <a:defRPr sz="3600">
                <a:solidFill>
                  <a:schemeClr val="tx1"/>
                </a:solidFill>
                <a:latin typeface="Calibri Bold" charset="0"/>
                <a:ea typeface="ヒラギノ角ゴ ProN W6" charset="-128"/>
                <a:cs typeface="ヒラギノ角ゴ ProN W6" charset="-128"/>
                <a:sym typeface="Calibri Bold" charset="0"/>
              </a:defRPr>
            </a:lvl2pPr>
            <a:lvl3pPr algn="l">
              <a:defRPr sz="3600">
                <a:solidFill>
                  <a:schemeClr val="tx1"/>
                </a:solidFill>
                <a:latin typeface="Calibri Bold" charset="0"/>
                <a:ea typeface="ヒラギノ角ゴ ProN W6" charset="-128"/>
                <a:cs typeface="ヒラギノ角ゴ ProN W6" charset="-128"/>
                <a:sym typeface="Calibri Bold" charset="0"/>
              </a:defRPr>
            </a:lvl3pPr>
            <a:lvl4pPr algn="l">
              <a:defRPr sz="3600">
                <a:solidFill>
                  <a:schemeClr val="tx1"/>
                </a:solidFill>
                <a:latin typeface="Calibri Bold" charset="0"/>
                <a:ea typeface="ヒラギノ角ゴ ProN W6" charset="-128"/>
                <a:cs typeface="ヒラギノ角ゴ ProN W6" charset="-128"/>
                <a:sym typeface="Calibri Bold" charset="0"/>
              </a:defRPr>
            </a:lvl4pPr>
            <a:lvl5pPr algn="l">
              <a:defRPr sz="3600">
                <a:solidFill>
                  <a:schemeClr val="tx1"/>
                </a:solidFill>
                <a:latin typeface="Calibri Bold" charset="0"/>
                <a:ea typeface="ヒラギノ角ゴ ProN W6" charset="-128"/>
                <a:cs typeface="ヒラギノ角ゴ ProN W6" charset="-128"/>
                <a:sym typeface="Calibri Bold" charset="0"/>
              </a:defRPr>
            </a:lvl5pPr>
            <a:lvl6pPr marL="4572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zh-CN" altLang="en-US" dirty="0"/>
              <a:t>压缩</a:t>
            </a:r>
            <a:r>
              <a:rPr lang="en-US" altLang="zh-CN" dirty="0"/>
              <a:t>/</a:t>
            </a:r>
            <a:r>
              <a:rPr lang="zh-CN" altLang="en-US" dirty="0"/>
              <a:t>解压</a:t>
            </a:r>
            <a:endParaRPr lang="en-US" altLang="zh-CN" dirty="0"/>
          </a:p>
        </p:txBody>
      </p:sp>
      <p:sp>
        <p:nvSpPr>
          <p:cNvPr id="6" name="矩形 5"/>
          <p:cNvSpPr/>
          <p:nvPr/>
        </p:nvSpPr>
        <p:spPr>
          <a:xfrm>
            <a:off x="152401" y="1371600"/>
            <a:ext cx="8991600" cy="5502845"/>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L="254000" indent="-254000" algn="l">
              <a:spcBef>
                <a:spcPts val="600"/>
              </a:spcBef>
              <a:buClr>
                <a:srgbClr val="990000"/>
              </a:buClr>
              <a:buSzPct val="60000"/>
              <a:buFont typeface="Wingdings 2" charset="2"/>
              <a:buChar char="¢"/>
            </a:pPr>
            <a:r>
              <a:rPr lang="zh-CN" altLang="zh-CN" sz="2400" dirty="0">
                <a:solidFill>
                  <a:schemeClr val="tx1"/>
                </a:solidFill>
                <a:latin typeface="宋体" pitchFamily="2" charset="-122"/>
                <a:ea typeface="宋体" pitchFamily="2" charset="-122"/>
                <a:cs typeface="+mn-cs"/>
                <a:sym typeface="Calibri Bold" charset="0"/>
              </a:rPr>
              <a:t>格式：</a:t>
            </a:r>
            <a:r>
              <a:rPr lang="en-US" altLang="zh-CN" sz="2400" dirty="0">
                <a:solidFill>
                  <a:schemeClr val="tx1"/>
                </a:solidFill>
                <a:latin typeface="宋体" pitchFamily="2" charset="-122"/>
                <a:ea typeface="宋体" pitchFamily="2" charset="-122"/>
                <a:cs typeface="+mn-cs"/>
                <a:sym typeface="Calibri Bold" charset="0"/>
              </a:rPr>
              <a:t>tar [-</a:t>
            </a:r>
            <a:r>
              <a:rPr lang="en-US" altLang="zh-CN" sz="2400" dirty="0" err="1">
                <a:solidFill>
                  <a:schemeClr val="tx1"/>
                </a:solidFill>
                <a:latin typeface="宋体" pitchFamily="2" charset="-122"/>
                <a:ea typeface="宋体" pitchFamily="2" charset="-122"/>
                <a:cs typeface="+mn-cs"/>
                <a:sym typeface="Calibri Bold" charset="0"/>
              </a:rPr>
              <a:t>cxtzjvf</a:t>
            </a:r>
            <a:r>
              <a:rPr lang="en-US" altLang="zh-CN" sz="2400" dirty="0">
                <a:solidFill>
                  <a:schemeClr val="tx1"/>
                </a:solidFill>
                <a:latin typeface="宋体" pitchFamily="2" charset="-122"/>
                <a:ea typeface="宋体" pitchFamily="2" charset="-122"/>
                <a:cs typeface="+mn-cs"/>
                <a:sym typeface="Calibri Bold" charset="0"/>
              </a:rPr>
              <a:t>] </a:t>
            </a:r>
            <a:r>
              <a:rPr lang="zh-CN" altLang="zh-CN" sz="2400" dirty="0">
                <a:solidFill>
                  <a:schemeClr val="tx1"/>
                </a:solidFill>
                <a:latin typeface="宋体" pitchFamily="2" charset="-122"/>
                <a:ea typeface="宋体" pitchFamily="2" charset="-122"/>
                <a:cs typeface="+mn-cs"/>
                <a:sym typeface="Calibri Bold" charset="0"/>
              </a:rPr>
              <a:t>文件与目录</a:t>
            </a:r>
            <a:r>
              <a:rPr lang="en-US" altLang="zh-CN" sz="2400" dirty="0">
                <a:solidFill>
                  <a:schemeClr val="tx1"/>
                </a:solidFill>
                <a:latin typeface="宋体" pitchFamily="2" charset="-122"/>
                <a:ea typeface="宋体" pitchFamily="2" charset="-122"/>
                <a:cs typeface="+mn-cs"/>
                <a:sym typeface="Calibri Bold" charset="0"/>
              </a:rPr>
              <a:t>… </a:t>
            </a:r>
            <a:r>
              <a:rPr lang="zh-CN" altLang="zh-CN" sz="2400" dirty="0">
                <a:solidFill>
                  <a:schemeClr val="tx1"/>
                </a:solidFill>
                <a:latin typeface="宋体" pitchFamily="2" charset="-122"/>
                <a:ea typeface="宋体" pitchFamily="2" charset="-122"/>
                <a:cs typeface="+mn-cs"/>
                <a:sym typeface="Calibri Bold" charset="0"/>
              </a:rPr>
              <a:t>参数 </a:t>
            </a:r>
          </a:p>
          <a:p>
            <a:pPr marL="254000" indent="-254000" algn="l">
              <a:spcBef>
                <a:spcPts val="600"/>
              </a:spcBef>
              <a:buClr>
                <a:srgbClr val="990000"/>
              </a:buClr>
              <a:buSzPct val="60000"/>
              <a:buFont typeface="Wingdings 2" charset="2"/>
              <a:buChar char="¢"/>
            </a:pPr>
            <a:r>
              <a:rPr lang="zh-CN" altLang="zh-CN" sz="2400" dirty="0">
                <a:solidFill>
                  <a:schemeClr val="tx1"/>
                </a:solidFill>
                <a:latin typeface="宋体" pitchFamily="2" charset="-122"/>
                <a:ea typeface="宋体" pitchFamily="2" charset="-122"/>
                <a:cs typeface="+mn-cs"/>
                <a:sym typeface="Calibri Bold" charset="0"/>
              </a:rPr>
              <a:t>功能：打包</a:t>
            </a:r>
            <a:r>
              <a:rPr lang="en-US" altLang="zh-CN" sz="2400" dirty="0">
                <a:solidFill>
                  <a:schemeClr val="tx1"/>
                </a:solidFill>
                <a:latin typeface="宋体" pitchFamily="2" charset="-122"/>
                <a:ea typeface="宋体" pitchFamily="2" charset="-122"/>
                <a:cs typeface="+mn-cs"/>
                <a:sym typeface="Calibri Bold" charset="0"/>
              </a:rPr>
              <a:t>/</a:t>
            </a:r>
            <a:r>
              <a:rPr lang="zh-CN" altLang="zh-CN" sz="2400" dirty="0">
                <a:solidFill>
                  <a:schemeClr val="tx1"/>
                </a:solidFill>
                <a:latin typeface="宋体" pitchFamily="2" charset="-122"/>
                <a:ea typeface="宋体" pitchFamily="2" charset="-122"/>
                <a:cs typeface="+mn-cs"/>
                <a:sym typeface="Calibri Bold" charset="0"/>
              </a:rPr>
              <a:t>解包，不打开它，直接看内容</a:t>
            </a:r>
            <a:r>
              <a:rPr lang="zh-CN" altLang="zh-CN" sz="2400" dirty="0">
                <a:solidFill>
                  <a:schemeClr val="tx1"/>
                </a:solidFill>
                <a:latin typeface="宋体" pitchFamily="2" charset="-122"/>
                <a:ea typeface="宋体" pitchFamily="2" charset="-122"/>
                <a:cs typeface="+mn-cs"/>
                <a:sym typeface="Calibri Bold" charset="0"/>
              </a:rPr>
              <a:t>。</a:t>
            </a:r>
            <a:endParaRPr lang="en-US" altLang="zh-CN" sz="2400" dirty="0">
              <a:solidFill>
                <a:schemeClr val="tx1"/>
              </a:solidFill>
              <a:latin typeface="宋体" pitchFamily="2" charset="-122"/>
              <a:ea typeface="宋体" pitchFamily="2" charset="-122"/>
              <a:cs typeface="+mn-cs"/>
              <a:sym typeface="Calibri Bold" charset="0"/>
            </a:endParaRPr>
          </a:p>
          <a:p>
            <a:pPr marL="254000" indent="-254000" algn="l">
              <a:spcBef>
                <a:spcPts val="600"/>
              </a:spcBef>
              <a:buClr>
                <a:srgbClr val="990000"/>
              </a:buClr>
              <a:buSzPct val="60000"/>
              <a:buFont typeface="Wingdings 2" charset="2"/>
              <a:buChar char="¢"/>
            </a:pPr>
            <a:r>
              <a:rPr lang="zh-CN" altLang="zh-CN" sz="2400" dirty="0">
                <a:solidFill>
                  <a:schemeClr val="tx1"/>
                </a:solidFill>
                <a:latin typeface="宋体" pitchFamily="2" charset="-122"/>
                <a:ea typeface="宋体" pitchFamily="2" charset="-122"/>
                <a:cs typeface="+mn-cs"/>
                <a:sym typeface="Calibri Bold" charset="0"/>
              </a:rPr>
              <a:t> </a:t>
            </a:r>
            <a:endParaRPr lang="zh-CN" altLang="zh-CN" sz="2400" dirty="0">
              <a:solidFill>
                <a:schemeClr val="tx1"/>
              </a:solidFill>
              <a:latin typeface="宋体" pitchFamily="2" charset="-122"/>
              <a:ea typeface="宋体" pitchFamily="2" charset="-122"/>
              <a:cs typeface="+mn-cs"/>
              <a:sym typeface="Calibri Bold" charset="0"/>
            </a:endParaRP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-c </a:t>
            </a:r>
            <a:r>
              <a:rPr lang="zh-CN" altLang="zh-CN" sz="2400" dirty="0">
                <a:solidFill>
                  <a:schemeClr val="tx1"/>
                </a:solidFill>
                <a:latin typeface="宋体" pitchFamily="2" charset="-122"/>
                <a:ea typeface="宋体" pitchFamily="2" charset="-122"/>
                <a:cs typeface="+mn-cs"/>
                <a:sym typeface="Calibri Bold" charset="0"/>
              </a:rPr>
              <a:t>建立一个压缩文件的参数指令（</a:t>
            </a:r>
            <a:r>
              <a:rPr lang="en-US" altLang="zh-CN" sz="2400" dirty="0">
                <a:solidFill>
                  <a:schemeClr val="tx1"/>
                </a:solidFill>
                <a:latin typeface="宋体" pitchFamily="2" charset="-122"/>
                <a:ea typeface="宋体" pitchFamily="2" charset="-122"/>
                <a:cs typeface="+mn-cs"/>
                <a:sym typeface="Calibri Bold" charset="0"/>
              </a:rPr>
              <a:t>create</a:t>
            </a:r>
            <a:r>
              <a:rPr lang="zh-CN" altLang="zh-CN" sz="2400" dirty="0">
                <a:solidFill>
                  <a:schemeClr val="tx1"/>
                </a:solidFill>
                <a:latin typeface="宋体" pitchFamily="2" charset="-122"/>
                <a:ea typeface="宋体" pitchFamily="2" charset="-122"/>
                <a:cs typeface="+mn-cs"/>
                <a:sym typeface="Calibri Bold" charset="0"/>
              </a:rPr>
              <a:t>的意思）。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-x </a:t>
            </a:r>
            <a:r>
              <a:rPr lang="zh-CN" altLang="zh-CN" sz="2400" dirty="0">
                <a:solidFill>
                  <a:schemeClr val="tx1"/>
                </a:solidFill>
                <a:latin typeface="宋体" pitchFamily="2" charset="-122"/>
                <a:ea typeface="宋体" pitchFamily="2" charset="-122"/>
                <a:cs typeface="+mn-cs"/>
                <a:sym typeface="Calibri Bold" charset="0"/>
              </a:rPr>
              <a:t>解开一个压缩文件的参数指令。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-t </a:t>
            </a:r>
            <a:r>
              <a:rPr lang="zh-CN" altLang="zh-CN" sz="2400" dirty="0">
                <a:solidFill>
                  <a:schemeClr val="tx1"/>
                </a:solidFill>
                <a:latin typeface="宋体" pitchFamily="2" charset="-122"/>
                <a:ea typeface="宋体" pitchFamily="2" charset="-122"/>
                <a:cs typeface="+mn-cs"/>
                <a:sym typeface="Calibri Bold" charset="0"/>
              </a:rPr>
              <a:t>查看</a:t>
            </a:r>
            <a:r>
              <a:rPr lang="en-US" altLang="zh-CN" sz="2400" dirty="0" err="1">
                <a:solidFill>
                  <a:schemeClr val="tx1"/>
                </a:solidFill>
                <a:latin typeface="宋体" pitchFamily="2" charset="-122"/>
                <a:ea typeface="宋体" pitchFamily="2" charset="-122"/>
                <a:cs typeface="+mn-cs"/>
                <a:sym typeface="Calibri Bold" charset="0"/>
              </a:rPr>
              <a:t>tarfile</a:t>
            </a:r>
            <a:r>
              <a:rPr lang="zh-CN" altLang="zh-CN" sz="2400" dirty="0">
                <a:solidFill>
                  <a:schemeClr val="tx1"/>
                </a:solidFill>
                <a:latin typeface="宋体" pitchFamily="2" charset="-122"/>
                <a:ea typeface="宋体" pitchFamily="2" charset="-122"/>
                <a:cs typeface="+mn-cs"/>
                <a:sym typeface="Calibri Bold" charset="0"/>
              </a:rPr>
              <a:t>里面的文件。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-z </a:t>
            </a:r>
            <a:r>
              <a:rPr lang="zh-CN" altLang="zh-CN" sz="2400" dirty="0">
                <a:solidFill>
                  <a:schemeClr val="tx1"/>
                </a:solidFill>
                <a:latin typeface="宋体" pitchFamily="2" charset="-122"/>
                <a:ea typeface="宋体" pitchFamily="2" charset="-122"/>
                <a:cs typeface="+mn-cs"/>
                <a:sym typeface="Calibri Bold" charset="0"/>
              </a:rPr>
              <a:t>是否同时具有</a:t>
            </a:r>
            <a:r>
              <a:rPr lang="en-US" altLang="zh-CN" sz="2400" dirty="0" err="1">
                <a:solidFill>
                  <a:schemeClr val="tx1"/>
                </a:solidFill>
                <a:latin typeface="宋体" pitchFamily="2" charset="-122"/>
                <a:ea typeface="宋体" pitchFamily="2" charset="-122"/>
                <a:cs typeface="+mn-cs"/>
                <a:sym typeface="Calibri Bold" charset="0"/>
              </a:rPr>
              <a:t>gzip</a:t>
            </a:r>
            <a:r>
              <a:rPr lang="zh-CN" altLang="zh-CN" sz="2400" dirty="0">
                <a:solidFill>
                  <a:schemeClr val="tx1"/>
                </a:solidFill>
                <a:latin typeface="宋体" pitchFamily="2" charset="-122"/>
                <a:ea typeface="宋体" pitchFamily="2" charset="-122"/>
                <a:cs typeface="+mn-cs"/>
                <a:sym typeface="Calibri Bold" charset="0"/>
              </a:rPr>
              <a:t>的属性？亦即是否需要用</a:t>
            </a:r>
            <a:r>
              <a:rPr lang="en-US" altLang="zh-CN" sz="2400" dirty="0" err="1">
                <a:solidFill>
                  <a:schemeClr val="tx1"/>
                </a:solidFill>
                <a:latin typeface="宋体" pitchFamily="2" charset="-122"/>
                <a:ea typeface="宋体" pitchFamily="2" charset="-122"/>
                <a:cs typeface="+mn-cs"/>
                <a:sym typeface="Calibri Bold" charset="0"/>
              </a:rPr>
              <a:t>gzip</a:t>
            </a:r>
            <a:r>
              <a:rPr lang="zh-CN" altLang="zh-CN" sz="2400" dirty="0">
                <a:solidFill>
                  <a:schemeClr val="tx1"/>
                </a:solidFill>
                <a:latin typeface="宋体" pitchFamily="2" charset="-122"/>
                <a:ea typeface="宋体" pitchFamily="2" charset="-122"/>
                <a:cs typeface="+mn-cs"/>
                <a:sym typeface="Calibri Bold" charset="0"/>
              </a:rPr>
              <a:t>压缩？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-j </a:t>
            </a:r>
            <a:r>
              <a:rPr lang="zh-CN" altLang="zh-CN" sz="2400" dirty="0">
                <a:solidFill>
                  <a:schemeClr val="tx1"/>
                </a:solidFill>
                <a:latin typeface="宋体" pitchFamily="2" charset="-122"/>
                <a:ea typeface="宋体" pitchFamily="2" charset="-122"/>
                <a:cs typeface="+mn-cs"/>
                <a:sym typeface="Calibri Bold" charset="0"/>
              </a:rPr>
              <a:t>是否同时具有</a:t>
            </a:r>
            <a:r>
              <a:rPr lang="en-US" altLang="zh-CN" sz="2400" dirty="0" err="1">
                <a:solidFill>
                  <a:schemeClr val="tx1"/>
                </a:solidFill>
                <a:latin typeface="宋体" pitchFamily="2" charset="-122"/>
                <a:ea typeface="宋体" pitchFamily="2" charset="-122"/>
                <a:cs typeface="+mn-cs"/>
                <a:sym typeface="Calibri Bold" charset="0"/>
              </a:rPr>
              <a:t>bzip</a:t>
            </a:r>
            <a:r>
              <a:rPr lang="zh-CN" altLang="zh-CN" sz="2400" dirty="0">
                <a:solidFill>
                  <a:schemeClr val="tx1"/>
                </a:solidFill>
                <a:latin typeface="宋体" pitchFamily="2" charset="-122"/>
                <a:ea typeface="宋体" pitchFamily="2" charset="-122"/>
                <a:cs typeface="+mn-cs"/>
                <a:sym typeface="Calibri Bold" charset="0"/>
              </a:rPr>
              <a:t>的属性？亦即是否需要用</a:t>
            </a:r>
            <a:r>
              <a:rPr lang="en-US" altLang="zh-CN" sz="2400" dirty="0" err="1">
                <a:solidFill>
                  <a:schemeClr val="tx1"/>
                </a:solidFill>
                <a:latin typeface="宋体" pitchFamily="2" charset="-122"/>
                <a:ea typeface="宋体" pitchFamily="2" charset="-122"/>
                <a:cs typeface="+mn-cs"/>
                <a:sym typeface="Calibri Bold" charset="0"/>
              </a:rPr>
              <a:t>bzip</a:t>
            </a:r>
            <a:r>
              <a:rPr lang="zh-CN" altLang="zh-CN" sz="2400" dirty="0">
                <a:solidFill>
                  <a:schemeClr val="tx1"/>
                </a:solidFill>
                <a:latin typeface="宋体" pitchFamily="2" charset="-122"/>
                <a:ea typeface="宋体" pitchFamily="2" charset="-122"/>
                <a:cs typeface="+mn-cs"/>
                <a:sym typeface="Calibri Bold" charset="0"/>
              </a:rPr>
              <a:t>压缩？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-v </a:t>
            </a:r>
            <a:r>
              <a:rPr lang="zh-CN" altLang="zh-CN" sz="2400" dirty="0">
                <a:solidFill>
                  <a:schemeClr val="tx1"/>
                </a:solidFill>
                <a:latin typeface="宋体" pitchFamily="2" charset="-122"/>
                <a:ea typeface="宋体" pitchFamily="2" charset="-122"/>
                <a:cs typeface="+mn-cs"/>
                <a:sym typeface="Calibri Bold" charset="0"/>
              </a:rPr>
              <a:t>压缩的过程中显示文件。这个常用，不建议用在背景执行过程。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-f </a:t>
            </a:r>
            <a:r>
              <a:rPr lang="zh-CN" altLang="zh-CN" sz="2400" dirty="0">
                <a:solidFill>
                  <a:schemeClr val="tx1"/>
                </a:solidFill>
                <a:latin typeface="宋体" pitchFamily="2" charset="-122"/>
                <a:ea typeface="宋体" pitchFamily="2" charset="-122"/>
                <a:cs typeface="+mn-cs"/>
                <a:sym typeface="Calibri Bold" charset="0"/>
              </a:rPr>
              <a:t>使用档名，请留意，在</a:t>
            </a:r>
            <a:r>
              <a:rPr lang="en-US" altLang="zh-CN" sz="2400" dirty="0">
                <a:solidFill>
                  <a:schemeClr val="tx1"/>
                </a:solidFill>
                <a:latin typeface="宋体" pitchFamily="2" charset="-122"/>
                <a:ea typeface="宋体" pitchFamily="2" charset="-122"/>
                <a:cs typeface="+mn-cs"/>
                <a:sym typeface="Calibri Bold" charset="0"/>
              </a:rPr>
              <a:t>f</a:t>
            </a:r>
            <a:r>
              <a:rPr lang="zh-CN" altLang="zh-CN" sz="2400" dirty="0">
                <a:solidFill>
                  <a:schemeClr val="tx1"/>
                </a:solidFill>
                <a:latin typeface="宋体" pitchFamily="2" charset="-122"/>
                <a:ea typeface="宋体" pitchFamily="2" charset="-122"/>
                <a:cs typeface="+mn-cs"/>
                <a:sym typeface="Calibri Bold" charset="0"/>
              </a:rPr>
              <a:t>之后要立即接档名，不要再加参数。 </a:t>
            </a:r>
          </a:p>
          <a:p>
            <a:pPr marL="254000" indent="-254000" algn="l">
              <a:spcBef>
                <a:spcPts val="600"/>
              </a:spcBef>
              <a:buClr>
                <a:srgbClr val="990000"/>
              </a:buClr>
              <a:buSzPct val="60000"/>
              <a:buFont typeface="Wingdings 2" charset="2"/>
              <a:buChar char="¢"/>
            </a:pPr>
            <a:r>
              <a:rPr lang="en-US" altLang="zh-CN" sz="2400" dirty="0">
                <a:solidFill>
                  <a:schemeClr val="tx1"/>
                </a:solidFill>
                <a:latin typeface="宋体" pitchFamily="2" charset="-122"/>
                <a:ea typeface="宋体" pitchFamily="2" charset="-122"/>
                <a:cs typeface="+mn-cs"/>
                <a:sym typeface="Calibri Bold" charset="0"/>
              </a:rPr>
              <a:t>-C </a:t>
            </a:r>
            <a:r>
              <a:rPr lang="zh-CN" altLang="zh-CN" sz="2400" dirty="0">
                <a:solidFill>
                  <a:schemeClr val="tx1"/>
                </a:solidFill>
                <a:latin typeface="宋体" pitchFamily="2" charset="-122"/>
                <a:ea typeface="宋体" pitchFamily="2" charset="-122"/>
                <a:cs typeface="+mn-cs"/>
                <a:sym typeface="Calibri Bold" charset="0"/>
              </a:rPr>
              <a:t>解压到指定目录。</a:t>
            </a:r>
            <a:endParaRPr lang="zh-CN" altLang="en-US" sz="2400" dirty="0">
              <a:solidFill>
                <a:schemeClr val="tx1"/>
              </a:solidFill>
              <a:latin typeface="宋体" pitchFamily="2" charset="-122"/>
              <a:ea typeface="宋体" pitchFamily="2" charset="-122"/>
              <a:cs typeface="+mn-cs"/>
              <a:sym typeface="Calibri Bold" charset="0"/>
            </a:endParaRPr>
          </a:p>
        </p:txBody>
      </p:sp>
    </p:spTree>
    <p:extLst>
      <p:ext uri="{BB962C8B-B14F-4D97-AF65-F5344CB8AC3E}">
        <p14:creationId xmlns:p14="http://schemas.microsoft.com/office/powerpoint/2010/main" val="397886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2723" name="Rectangle 3"/>
          <p:cNvSpPr>
            <a:spLocks noGrp="1" noChangeArrowheads="1"/>
          </p:cNvSpPr>
          <p:nvPr>
            <p:ph type="body" idx="1"/>
          </p:nvPr>
        </p:nvSpPr>
        <p:spPr>
          <a:xfrm>
            <a:off x="685800" y="1371600"/>
            <a:ext cx="8001000" cy="1981200"/>
          </a:xfrm>
        </p:spPr>
        <p:txBody>
          <a:bodyPr/>
          <a:lstStyle/>
          <a:p>
            <a:r>
              <a:rPr lang="zh-CN" altLang="en-US" sz="2600" dirty="0" smtClean="0"/>
              <a:t>编辑</a:t>
            </a:r>
            <a:r>
              <a:rPr lang="zh-CN" altLang="en-US" sz="2600" dirty="0"/>
              <a:t>和修改命令：</a:t>
            </a:r>
          </a:p>
          <a:p>
            <a:r>
              <a:rPr lang="zh-CN" altLang="en-US" sz="2600" dirty="0"/>
              <a:t>输入命令后，可通过左右方向键、</a:t>
            </a:r>
            <a:r>
              <a:rPr lang="en-US" altLang="zh-CN" sz="2600" dirty="0"/>
              <a:t>Home</a:t>
            </a:r>
            <a:r>
              <a:rPr lang="zh-CN" altLang="en-US" sz="2600" dirty="0"/>
              <a:t>键、</a:t>
            </a:r>
            <a:r>
              <a:rPr lang="en-US" altLang="zh-CN" sz="2600" dirty="0"/>
              <a:t>End</a:t>
            </a:r>
            <a:r>
              <a:rPr lang="zh-CN" altLang="en-US" sz="2600" dirty="0"/>
              <a:t>键等来移动光标，然后再配合</a:t>
            </a:r>
            <a:r>
              <a:rPr lang="en-US" altLang="zh-CN" sz="2600" dirty="0"/>
              <a:t>Delete</a:t>
            </a:r>
            <a:r>
              <a:rPr lang="zh-CN" altLang="en-US" sz="2600" dirty="0"/>
              <a:t>和</a:t>
            </a:r>
            <a:r>
              <a:rPr lang="en-US" altLang="zh-CN" sz="2600" dirty="0"/>
              <a:t>Backspace</a:t>
            </a:r>
            <a:r>
              <a:rPr lang="zh-CN" altLang="en-US" sz="2600" dirty="0"/>
              <a:t>键可对命令进行编辑和修改。</a:t>
            </a:r>
          </a:p>
        </p:txBody>
      </p:sp>
    </p:spTree>
    <p:extLst>
      <p:ext uri="{BB962C8B-B14F-4D97-AF65-F5344CB8AC3E}">
        <p14:creationId xmlns:p14="http://schemas.microsoft.com/office/powerpoint/2010/main" val="42744618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r>
              <a:rPr lang="zh-CN" altLang="en-US" dirty="0" smtClean="0"/>
              <a:t>尽管</a:t>
            </a:r>
            <a:r>
              <a:rPr lang="en-US" altLang="zh-CN" dirty="0" smtClean="0"/>
              <a:t>UNIX</a:t>
            </a:r>
            <a:r>
              <a:rPr lang="zh-CN" altLang="en-US" dirty="0" smtClean="0"/>
              <a:t>被免费提供，但获取源代码仍然需要向</a:t>
            </a:r>
            <a:r>
              <a:rPr lang="en-US" altLang="zh-CN" dirty="0" smtClean="0"/>
              <a:t>AT</a:t>
            </a:r>
            <a:r>
              <a:rPr lang="zh-CN" altLang="en-US" dirty="0" smtClean="0"/>
              <a:t>＆</a:t>
            </a:r>
            <a:r>
              <a:rPr lang="en-US" altLang="zh-CN" dirty="0" smtClean="0"/>
              <a:t>T</a:t>
            </a:r>
            <a:r>
              <a:rPr lang="zh-CN" altLang="en-US" dirty="0" smtClean="0"/>
              <a:t>交纳一定的许可证费用。</a:t>
            </a:r>
            <a:r>
              <a:rPr lang="en-US" altLang="zh-CN" dirty="0" smtClean="0"/>
              <a:t>1977</a:t>
            </a:r>
            <a:r>
              <a:rPr lang="zh-CN" altLang="en-US" dirty="0" smtClean="0"/>
              <a:t>年，加州大学伯克利分校的计算机系统研究小组从</a:t>
            </a:r>
            <a:r>
              <a:rPr lang="en-US" altLang="zh-CN" dirty="0" smtClean="0"/>
              <a:t>AT&amp;T</a:t>
            </a:r>
            <a:r>
              <a:rPr lang="zh-CN" altLang="en-US" dirty="0" smtClean="0"/>
              <a:t>获取了</a:t>
            </a:r>
            <a:r>
              <a:rPr lang="en-US" altLang="zh-CN" dirty="0" smtClean="0"/>
              <a:t>UNIX</a:t>
            </a:r>
            <a:r>
              <a:rPr lang="zh-CN" altLang="en-US" dirty="0" smtClean="0"/>
              <a:t>的源代码，经过改动和包装后发布了自己的</a:t>
            </a:r>
            <a:r>
              <a:rPr lang="en-US" altLang="zh-CN" dirty="0" smtClean="0"/>
              <a:t>UNIX</a:t>
            </a:r>
            <a:r>
              <a:rPr lang="zh-CN" altLang="en-US" dirty="0" smtClean="0"/>
              <a:t>版本</a:t>
            </a:r>
            <a:r>
              <a:rPr lang="en-US" altLang="zh-CN" dirty="0" smtClean="0"/>
              <a:t>—</a:t>
            </a:r>
            <a:r>
              <a:rPr lang="zh-CN" altLang="en-US" dirty="0" smtClean="0"/>
              <a:t>伯克利</a:t>
            </a:r>
            <a:r>
              <a:rPr lang="en-US" altLang="zh-CN" dirty="0" smtClean="0"/>
              <a:t>UNIX</a:t>
            </a:r>
            <a:r>
              <a:rPr lang="zh-CN" altLang="en-US" dirty="0" smtClean="0"/>
              <a:t>（</a:t>
            </a:r>
            <a:r>
              <a:rPr lang="en-US" altLang="zh-CN" dirty="0" smtClean="0">
                <a:solidFill>
                  <a:srgbClr val="FF0000"/>
                </a:solidFill>
              </a:rPr>
              <a:t>Berkeley UNIX</a:t>
            </a:r>
            <a:r>
              <a:rPr lang="zh-CN" altLang="en-US" dirty="0" smtClean="0">
                <a:solidFill>
                  <a:srgbClr val="FF0000"/>
                </a:solidFill>
              </a:rPr>
              <a:t>）</a:t>
            </a:r>
            <a:r>
              <a:rPr lang="en-US" altLang="zh-CN" dirty="0" smtClean="0"/>
              <a:t>,</a:t>
            </a:r>
            <a:r>
              <a:rPr lang="zh-CN" altLang="en-US" dirty="0" smtClean="0"/>
              <a:t>这个发行版通常被称为</a:t>
            </a:r>
            <a:r>
              <a:rPr lang="en-US" altLang="zh-CN" dirty="0" smtClean="0">
                <a:solidFill>
                  <a:srgbClr val="FF0000"/>
                </a:solidFill>
              </a:rPr>
              <a:t>BSD</a:t>
            </a:r>
            <a:r>
              <a:rPr lang="zh-CN" altLang="en-US" dirty="0" smtClean="0"/>
              <a:t>，代表</a:t>
            </a:r>
            <a:r>
              <a:rPr lang="en-US" altLang="zh-CN" dirty="0" smtClean="0"/>
              <a:t>Berkeley Software Distribution</a:t>
            </a:r>
            <a:r>
              <a:rPr lang="zh-CN" altLang="en-US" dirty="0" smtClean="0"/>
              <a:t>。</a:t>
            </a:r>
            <a:endParaRPr lang="en-US" altLang="zh-CN" dirty="0" smtClean="0"/>
          </a:p>
          <a:p>
            <a:r>
              <a:rPr lang="zh-CN" altLang="en-US" dirty="0" smtClean="0"/>
              <a:t>随着</a:t>
            </a:r>
            <a:r>
              <a:rPr lang="en-US" altLang="zh-CN" dirty="0" smtClean="0"/>
              <a:t>UNIX</a:t>
            </a:r>
            <a:r>
              <a:rPr lang="zh-CN" altLang="en-US" dirty="0" smtClean="0"/>
              <a:t>在商业的蓬勃发展，</a:t>
            </a:r>
            <a:r>
              <a:rPr lang="en-US" altLang="zh-CN" dirty="0" smtClean="0"/>
              <a:t>AT&amp;T</a:t>
            </a:r>
            <a:r>
              <a:rPr lang="zh-CN" altLang="en-US" dirty="0" smtClean="0"/>
              <a:t>的许可证费用也水涨船高。伯克利于是决定从</a:t>
            </a:r>
            <a:r>
              <a:rPr lang="en-US" altLang="zh-CN" dirty="0" smtClean="0"/>
              <a:t>BSD</a:t>
            </a:r>
            <a:r>
              <a:rPr lang="zh-CN" altLang="en-US" dirty="0" smtClean="0"/>
              <a:t>中彻底除去</a:t>
            </a:r>
            <a:r>
              <a:rPr lang="en-US" altLang="zh-CN" dirty="0" smtClean="0"/>
              <a:t>AT&amp;T</a:t>
            </a:r>
            <a:r>
              <a:rPr lang="zh-CN" altLang="en-US" dirty="0" smtClean="0"/>
              <a:t>的代码。到了</a:t>
            </a:r>
            <a:r>
              <a:rPr lang="en-US" altLang="zh-CN" dirty="0" smtClean="0"/>
              <a:t>1989</a:t>
            </a:r>
            <a:r>
              <a:rPr lang="zh-CN" altLang="en-US" dirty="0" smtClean="0"/>
              <a:t>年</a:t>
            </a:r>
            <a:r>
              <a:rPr lang="en-US" altLang="zh-CN" dirty="0" smtClean="0"/>
              <a:t>6</a:t>
            </a:r>
            <a:r>
              <a:rPr lang="zh-CN" altLang="en-US" dirty="0" smtClean="0"/>
              <a:t>月，一个完全没有</a:t>
            </a:r>
            <a:r>
              <a:rPr lang="en-US" altLang="zh-CN" dirty="0" smtClean="0"/>
              <a:t>AT&amp;T</a:t>
            </a:r>
            <a:r>
              <a:rPr lang="zh-CN" altLang="en-US" dirty="0" smtClean="0"/>
              <a:t>代码的</a:t>
            </a:r>
            <a:r>
              <a:rPr lang="en-US" altLang="zh-CN" dirty="0" smtClean="0"/>
              <a:t>BSD</a:t>
            </a:r>
            <a:r>
              <a:rPr lang="zh-CN" altLang="en-US" dirty="0" smtClean="0"/>
              <a:t>版本诞生了。</a:t>
            </a:r>
            <a:endParaRPr lang="en-US" altLang="zh-CN" dirty="0" smtClean="0"/>
          </a:p>
          <a:p>
            <a:r>
              <a:rPr lang="en-US" altLang="zh-CN" dirty="0" smtClean="0">
                <a:solidFill>
                  <a:srgbClr val="FF0000"/>
                </a:solidFill>
              </a:rPr>
              <a:t>FreeBSD</a:t>
            </a:r>
            <a:r>
              <a:rPr lang="zh-CN" altLang="en-US" dirty="0" smtClean="0">
                <a:solidFill>
                  <a:srgbClr val="FF0000"/>
                </a:solidFill>
              </a:rPr>
              <a:t>、</a:t>
            </a:r>
            <a:r>
              <a:rPr lang="en-US" altLang="zh-CN" dirty="0" err="1" smtClean="0">
                <a:solidFill>
                  <a:srgbClr val="FF0000"/>
                </a:solidFill>
              </a:rPr>
              <a:t>OpenBSD</a:t>
            </a:r>
            <a:r>
              <a:rPr lang="zh-CN" altLang="en-US" dirty="0" smtClean="0"/>
              <a:t>等都是由</a:t>
            </a:r>
            <a:r>
              <a:rPr lang="en-US" altLang="zh-CN" dirty="0" smtClean="0"/>
              <a:t>BSD</a:t>
            </a:r>
            <a:r>
              <a:rPr lang="zh-CN" altLang="en-US" dirty="0" smtClean="0"/>
              <a:t>发展过来。</a:t>
            </a:r>
            <a:endParaRPr lang="zh-CN" altLang="en-US" dirty="0"/>
          </a:p>
          <a:p>
            <a:r>
              <a:rPr lang="zh-CN" altLang="en-US" dirty="0"/>
              <a:t>与此同时，另一些</a:t>
            </a:r>
            <a:r>
              <a:rPr lang="en-US" altLang="zh-CN" dirty="0"/>
              <a:t>UNIX</a:t>
            </a:r>
            <a:r>
              <a:rPr lang="zh-CN" altLang="en-US" dirty="0"/>
              <a:t>版本则沿用了</a:t>
            </a:r>
            <a:r>
              <a:rPr lang="en-US" altLang="zh-CN" dirty="0"/>
              <a:t>AT&amp;T</a:t>
            </a:r>
            <a:r>
              <a:rPr lang="zh-CN" altLang="en-US" dirty="0"/>
              <a:t>的代码，这些</a:t>
            </a:r>
            <a:r>
              <a:rPr lang="en-US" altLang="zh-CN" dirty="0"/>
              <a:t>UNIX</a:t>
            </a:r>
            <a:r>
              <a:rPr lang="zh-CN" altLang="en-US" dirty="0"/>
              <a:t>系统的操作系统包括</a:t>
            </a:r>
            <a:r>
              <a:rPr lang="en-US" altLang="zh-CN" dirty="0"/>
              <a:t>HP-UX</a:t>
            </a:r>
            <a:r>
              <a:rPr lang="zh-CN" altLang="en-US" dirty="0"/>
              <a:t>、</a:t>
            </a:r>
            <a:r>
              <a:rPr lang="en-US" altLang="zh-CN" dirty="0"/>
              <a:t>Solaris.</a:t>
            </a:r>
            <a:endParaRPr lang="zh-CN" altLang="en-US" dirty="0"/>
          </a:p>
          <a:p>
            <a:pPr eaLnBrk="1" hangingPunct="1"/>
            <a:endParaRPr lang="zh-CN" altLang="en-US" dirty="0"/>
          </a:p>
          <a:p>
            <a:pPr eaLnBrk="1" hangingPunct="1"/>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043078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1699" name="Rectangle 3"/>
          <p:cNvSpPr>
            <a:spLocks noGrp="1" noChangeArrowheads="1"/>
          </p:cNvSpPr>
          <p:nvPr>
            <p:ph type="body" idx="1"/>
          </p:nvPr>
        </p:nvSpPr>
        <p:spPr/>
        <p:txBody>
          <a:bodyPr/>
          <a:lstStyle/>
          <a:p>
            <a:r>
              <a:rPr lang="zh-CN" altLang="en-US" sz="2600" dirty="0" smtClean="0">
                <a:latin typeface="宋体" pitchFamily="2" charset="-122"/>
                <a:ea typeface="宋体" pitchFamily="2" charset="-122"/>
              </a:rPr>
              <a:t>历史</a:t>
            </a:r>
            <a:r>
              <a:rPr lang="zh-CN" altLang="en-US" sz="2600" dirty="0">
                <a:latin typeface="宋体" pitchFamily="2" charset="-122"/>
                <a:ea typeface="宋体" pitchFamily="2" charset="-122"/>
              </a:rPr>
              <a:t>命令和</a:t>
            </a:r>
            <a:r>
              <a:rPr lang="en-US" altLang="zh-CN" sz="2600" dirty="0">
                <a:latin typeface="宋体" pitchFamily="2" charset="-122"/>
                <a:ea typeface="宋体" pitchFamily="2" charset="-122"/>
              </a:rPr>
              <a:t>Tab</a:t>
            </a:r>
            <a:r>
              <a:rPr lang="zh-CN" altLang="en-US" sz="2600" dirty="0">
                <a:latin typeface="宋体" pitchFamily="2" charset="-122"/>
                <a:ea typeface="宋体" pitchFamily="2" charset="-122"/>
              </a:rPr>
              <a:t>自动补全功能：</a:t>
            </a:r>
          </a:p>
          <a:p>
            <a:r>
              <a:rPr lang="zh-CN" altLang="en-US" sz="2600" dirty="0">
                <a:solidFill>
                  <a:srgbClr val="FF3300"/>
                </a:solidFill>
                <a:latin typeface="宋体" panose="02010600030101010101" pitchFamily="2" charset="-122"/>
                <a:ea typeface="宋体" pitchFamily="2" charset="-122"/>
              </a:rPr>
              <a:t>方向键</a:t>
            </a:r>
            <a:r>
              <a:rPr lang="zh-CN" altLang="en-US" sz="2600" dirty="0">
                <a:latin typeface="宋体" panose="02010600030101010101" pitchFamily="2" charset="-122"/>
                <a:ea typeface="宋体" pitchFamily="2" charset="-122"/>
              </a:rPr>
              <a:t>：使用上、下方向键，可自动选择以前使用过的命令。</a:t>
            </a:r>
          </a:p>
          <a:p>
            <a:pPr lvl="1"/>
            <a:r>
              <a:rPr lang="zh-CN" altLang="en-US" sz="2200" dirty="0">
                <a:latin typeface="宋体" panose="02010600030101010101" pitchFamily="2" charset="-122"/>
                <a:ea typeface="宋体" pitchFamily="2" charset="-122"/>
              </a:rPr>
              <a:t>历史命令被保存在一个名为</a:t>
            </a:r>
            <a:r>
              <a:rPr lang="en-US" altLang="zh-CN" sz="2200" dirty="0">
                <a:latin typeface="宋体" panose="02010600030101010101" pitchFamily="2" charset="-122"/>
                <a:ea typeface="宋体" pitchFamily="2" charset="-122"/>
              </a:rPr>
              <a:t>.</a:t>
            </a:r>
            <a:r>
              <a:rPr lang="en-US" altLang="zh-CN" sz="2200" dirty="0" err="1">
                <a:latin typeface="宋体" panose="02010600030101010101" pitchFamily="2" charset="-122"/>
                <a:ea typeface="宋体" pitchFamily="2" charset="-122"/>
              </a:rPr>
              <a:t>bash_history</a:t>
            </a:r>
            <a:r>
              <a:rPr lang="zh-CN" altLang="en-US" sz="2200" dirty="0">
                <a:latin typeface="宋体" panose="02010600030101010101" pitchFamily="2" charset="-122"/>
                <a:ea typeface="宋体" pitchFamily="2" charset="-122"/>
              </a:rPr>
              <a:t>的文件中，它是当前主目录中的文件，可查看和阅读。</a:t>
            </a:r>
          </a:p>
          <a:p>
            <a:r>
              <a:rPr lang="en-US" altLang="zh-CN" sz="2600" dirty="0">
                <a:solidFill>
                  <a:srgbClr val="FF3300"/>
                </a:solidFill>
                <a:latin typeface="宋体" panose="02010600030101010101" pitchFamily="2" charset="-122"/>
                <a:ea typeface="宋体" pitchFamily="2" charset="-122"/>
              </a:rPr>
              <a:t>Tab</a:t>
            </a:r>
            <a:r>
              <a:rPr lang="zh-CN" altLang="en-US" sz="2600" dirty="0">
                <a:solidFill>
                  <a:srgbClr val="FF3300"/>
                </a:solidFill>
                <a:latin typeface="宋体" panose="02010600030101010101" pitchFamily="2" charset="-122"/>
                <a:ea typeface="宋体" pitchFamily="2" charset="-122"/>
              </a:rPr>
              <a:t>键</a:t>
            </a:r>
            <a:r>
              <a:rPr lang="zh-CN" altLang="en-US" sz="2600" dirty="0">
                <a:latin typeface="宋体" panose="02010600030101010101" pitchFamily="2" charset="-122"/>
                <a:ea typeface="宋体" pitchFamily="2" charset="-122"/>
              </a:rPr>
              <a:t>：使用</a:t>
            </a:r>
            <a:r>
              <a:rPr lang="en-US" altLang="zh-CN" sz="2600" dirty="0">
                <a:latin typeface="宋体" panose="02010600030101010101" pitchFamily="2" charset="-122"/>
                <a:ea typeface="宋体" pitchFamily="2" charset="-122"/>
              </a:rPr>
              <a:t>Tab</a:t>
            </a:r>
            <a:r>
              <a:rPr lang="zh-CN" altLang="en-US" sz="2600" dirty="0">
                <a:latin typeface="宋体" panose="02010600030101010101" pitchFamily="2" charset="-122"/>
                <a:ea typeface="宋体" pitchFamily="2" charset="-122"/>
              </a:rPr>
              <a:t>键，可自动补全命令或路径。若有多个符合条件的选项，则可再次按</a:t>
            </a:r>
            <a:r>
              <a:rPr lang="en-US" altLang="zh-CN" sz="2600" dirty="0">
                <a:latin typeface="宋体" panose="02010600030101010101" pitchFamily="2" charset="-122"/>
                <a:ea typeface="宋体" pitchFamily="2" charset="-122"/>
              </a:rPr>
              <a:t>Tab</a:t>
            </a:r>
            <a:r>
              <a:rPr lang="zh-CN" altLang="en-US" sz="2600" dirty="0">
                <a:latin typeface="宋体" panose="02010600030101010101" pitchFamily="2" charset="-122"/>
                <a:ea typeface="宋体" pitchFamily="2" charset="-122"/>
              </a:rPr>
              <a:t>，输入下一个字符，再次按</a:t>
            </a:r>
            <a:r>
              <a:rPr lang="en-US" altLang="zh-CN" sz="2600" dirty="0">
                <a:latin typeface="宋体" panose="02010600030101010101" pitchFamily="2" charset="-122"/>
                <a:ea typeface="宋体" pitchFamily="2" charset="-122"/>
              </a:rPr>
              <a:t>Tab</a:t>
            </a:r>
            <a:r>
              <a:rPr lang="zh-CN" altLang="en-US" sz="2600" dirty="0">
                <a:latin typeface="宋体" panose="02010600030101010101" pitchFamily="2" charset="-122"/>
                <a:ea typeface="宋体" pitchFamily="2" charset="-122"/>
              </a:rPr>
              <a:t>，直至补全。</a:t>
            </a:r>
          </a:p>
          <a:p>
            <a:pPr lvl="1"/>
            <a:r>
              <a:rPr lang="zh-CN" altLang="en-US" sz="2200" dirty="0">
                <a:latin typeface="宋体" panose="02010600030101010101" pitchFamily="2" charset="-122"/>
                <a:ea typeface="宋体" pitchFamily="2" charset="-122"/>
              </a:rPr>
              <a:t>例如：</a:t>
            </a:r>
            <a:r>
              <a:rPr lang="en-US" altLang="zh-CN" sz="2200" dirty="0" err="1">
                <a:latin typeface="宋体" panose="02010600030101010101" pitchFamily="2" charset="-122"/>
                <a:ea typeface="宋体" pitchFamily="2" charset="-122"/>
              </a:rPr>
              <a:t>ls</a:t>
            </a:r>
            <a:r>
              <a:rPr lang="en-US" altLang="zh-CN" sz="2200" dirty="0">
                <a:latin typeface="宋体" panose="02010600030101010101" pitchFamily="2" charset="-122"/>
                <a:ea typeface="宋体" pitchFamily="2" charset="-122"/>
              </a:rPr>
              <a:t> /root/Desktop/</a:t>
            </a:r>
          </a:p>
          <a:p>
            <a:pPr lvl="1"/>
            <a:r>
              <a:rPr lang="en-US" altLang="zh-CN" sz="2200" dirty="0">
                <a:latin typeface="宋体" panose="02010600030101010101" pitchFamily="2" charset="-122"/>
                <a:ea typeface="宋体" pitchFamily="2" charset="-122"/>
              </a:rPr>
              <a:t>      vi /</a:t>
            </a:r>
            <a:r>
              <a:rPr lang="en-US" altLang="zh-CN" sz="2200" dirty="0" err="1">
                <a:latin typeface="宋体" panose="02010600030101010101" pitchFamily="2" charset="-122"/>
                <a:ea typeface="宋体" pitchFamily="2" charset="-122"/>
              </a:rPr>
              <a:t>etc</a:t>
            </a:r>
            <a:r>
              <a:rPr lang="en-US" altLang="zh-CN" sz="2200" dirty="0">
                <a:latin typeface="宋体" panose="02010600030101010101" pitchFamily="2" charset="-122"/>
                <a:ea typeface="宋体" pitchFamily="2" charset="-122"/>
              </a:rPr>
              <a:t>/</a:t>
            </a:r>
            <a:r>
              <a:rPr lang="en-US" altLang="zh-CN" sz="2200" dirty="0" err="1">
                <a:latin typeface="宋体" panose="02010600030101010101" pitchFamily="2" charset="-122"/>
                <a:ea typeface="宋体" pitchFamily="2" charset="-122"/>
              </a:rPr>
              <a:t>yum.r</a:t>
            </a:r>
            <a:r>
              <a:rPr lang="en-US" altLang="zh-CN" sz="2200" dirty="0">
                <a:latin typeface="宋体" panose="02010600030101010101" pitchFamily="2" charset="-122"/>
                <a:ea typeface="宋体" pitchFamily="2" charset="-122"/>
              </a:rPr>
              <a:t>…/</a:t>
            </a:r>
            <a:r>
              <a:rPr lang="en-US" altLang="zh-CN" sz="2200" dirty="0" err="1">
                <a:latin typeface="宋体" panose="02010600030101010101" pitchFamily="2" charset="-122"/>
                <a:ea typeface="宋体" pitchFamily="2" charset="-122"/>
              </a:rPr>
              <a:t>rhel</a:t>
            </a:r>
            <a:r>
              <a:rPr lang="en-US" altLang="zh-CN" sz="2200" dirty="0">
                <a:latin typeface="宋体" panose="02010600030101010101" pitchFamily="2" charset="-122"/>
                <a:ea typeface="宋体" pitchFamily="2" charset="-122"/>
              </a:rPr>
              <a:t>…</a:t>
            </a:r>
          </a:p>
          <a:p>
            <a:endParaRPr lang="en-US" altLang="zh-CN" sz="2600" dirty="0">
              <a:latin typeface="宋体" panose="02010600030101010101" pitchFamily="2" charset="-122"/>
              <a:ea typeface="宋体" pitchFamily="2" charset="-122"/>
            </a:endParaRPr>
          </a:p>
        </p:txBody>
      </p:sp>
    </p:spTree>
    <p:extLst>
      <p:ext uri="{BB962C8B-B14F-4D97-AF65-F5344CB8AC3E}">
        <p14:creationId xmlns:p14="http://schemas.microsoft.com/office/powerpoint/2010/main" val="2243711752"/>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0675" name="Rectangle 3"/>
          <p:cNvSpPr>
            <a:spLocks noGrp="1" noChangeArrowheads="1"/>
          </p:cNvSpPr>
          <p:nvPr>
            <p:ph type="body" idx="1"/>
          </p:nvPr>
        </p:nvSpPr>
        <p:spPr/>
        <p:txBody>
          <a:bodyPr/>
          <a:lstStyle/>
          <a:p>
            <a:r>
              <a:rPr lang="zh-CN" altLang="en-US" dirty="0" smtClean="0"/>
              <a:t>使用</a:t>
            </a:r>
            <a:r>
              <a:rPr lang="zh-CN" altLang="en-US" dirty="0"/>
              <a:t>帮助命令：</a:t>
            </a:r>
          </a:p>
        </p:txBody>
      </p:sp>
      <p:graphicFrame>
        <p:nvGraphicFramePr>
          <p:cNvPr id="540676" name="Group 4"/>
          <p:cNvGraphicFramePr>
            <a:graphicFrameLocks noGrp="1"/>
          </p:cNvGraphicFramePr>
          <p:nvPr/>
        </p:nvGraphicFramePr>
        <p:xfrm>
          <a:off x="990600" y="2209800"/>
          <a:ext cx="7467600" cy="4340352"/>
        </p:xfrm>
        <a:graphic>
          <a:graphicData uri="http://schemas.openxmlformats.org/drawingml/2006/table">
            <a:tbl>
              <a:tblPr/>
              <a:tblGrid>
                <a:gridCol w="2436813"/>
                <a:gridCol w="1828800"/>
                <a:gridCol w="3201987"/>
              </a:tblGrid>
              <a:tr h="45720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格式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使用范围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举例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cat</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man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39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 </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--help</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tabLst/>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echo --help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40702" name="AutoShape 30"/>
          <p:cNvSpPr>
            <a:spLocks noChangeArrowheads="1"/>
          </p:cNvSpPr>
          <p:nvPr/>
        </p:nvSpPr>
        <p:spPr bwMode="auto">
          <a:xfrm>
            <a:off x="6019800" y="838200"/>
            <a:ext cx="2514600" cy="1676400"/>
          </a:xfrm>
          <a:prstGeom prst="irregularSeal1">
            <a:avLst/>
          </a:prstGeom>
          <a:solidFill>
            <a:schemeClr val="bg1"/>
          </a:solidFill>
          <a:ln w="190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Verdana" panose="020B0604030504040204" pitchFamily="34" charset="0"/>
              </a:rPr>
              <a:t>按</a:t>
            </a:r>
            <a:r>
              <a:rPr lang="en-US" altLang="zh-CN" sz="2400" b="1">
                <a:latin typeface="Verdana" panose="020B0604030504040204" pitchFamily="34" charset="0"/>
              </a:rPr>
              <a:t>q</a:t>
            </a:r>
            <a:r>
              <a:rPr lang="zh-CN" altLang="en-US" sz="2400" b="1">
                <a:latin typeface="Verdana" panose="020B0604030504040204" pitchFamily="34" charset="0"/>
              </a:rPr>
              <a:t>键退出</a:t>
            </a:r>
          </a:p>
        </p:txBody>
      </p:sp>
    </p:spTree>
    <p:extLst>
      <p:ext uri="{BB962C8B-B14F-4D97-AF65-F5344CB8AC3E}">
        <p14:creationId xmlns:p14="http://schemas.microsoft.com/office/powerpoint/2010/main" val="20169170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40702"/>
                                        </p:tgtEl>
                                        <p:attrNameLst>
                                          <p:attrName>style.visibility</p:attrName>
                                        </p:attrNameLst>
                                      </p:cBhvr>
                                      <p:to>
                                        <p:strVal val="visible"/>
                                      </p:to>
                                    </p:set>
                                    <p:animEffect transition="in" filter="diamond(in)">
                                      <p:cBhvr>
                                        <p:cTn id="7" dur="2000"/>
                                        <p:tgtEl>
                                          <p:spTgt spid="540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70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b="1" dirty="0" smtClean="0">
                <a:solidFill>
                  <a:srgbClr val="FF0000"/>
                </a:solidFill>
              </a:rPr>
              <a:t>Vi</a:t>
            </a:r>
            <a:r>
              <a:rPr lang="zh-CN" altLang="en-US" b="1" dirty="0" smtClean="0">
                <a:solidFill>
                  <a:srgbClr val="FF0000"/>
                </a:solidFill>
              </a:rPr>
              <a:t>编辑器</a:t>
            </a:r>
            <a:endParaRPr lang="en-US" altLang="zh-CN" b="1" dirty="0" smtClean="0">
              <a:solidFill>
                <a:srgbClr val="FF0000"/>
              </a:solidFill>
            </a:endParaRPr>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0507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Vi</a:t>
            </a:r>
            <a:r>
              <a:rPr lang="zh-CN" altLang="en-US" smtClean="0"/>
              <a:t>编辑器的简介</a:t>
            </a:r>
          </a:p>
        </p:txBody>
      </p:sp>
      <p:sp>
        <p:nvSpPr>
          <p:cNvPr id="921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Char char="l"/>
            </a:pPr>
            <a:r>
              <a:rPr lang="en-US" altLang="zh-CN" dirty="0" smtClean="0"/>
              <a:t>Vi</a:t>
            </a:r>
            <a:r>
              <a:rPr lang="zh-CN" altLang="en-US" dirty="0" smtClean="0"/>
              <a:t>是</a:t>
            </a:r>
            <a:r>
              <a:rPr lang="en-US" altLang="zh-CN" dirty="0" smtClean="0"/>
              <a:t>Visual interface</a:t>
            </a:r>
            <a:r>
              <a:rPr lang="zh-CN" altLang="en-US" dirty="0" smtClean="0"/>
              <a:t>的简称，它可以执行输出、删除、查找、替换、块操作等众多文本操作</a:t>
            </a:r>
          </a:p>
          <a:p>
            <a:pPr eaLnBrk="1" hangingPunct="1">
              <a:lnSpc>
                <a:spcPct val="90000"/>
              </a:lnSpc>
              <a:buFont typeface="Wingdings" panose="05000000000000000000" pitchFamily="2" charset="2"/>
              <a:buChar char="l"/>
            </a:pPr>
            <a:r>
              <a:rPr lang="zh-CN" altLang="en-US" dirty="0" smtClean="0"/>
              <a:t>用户可以根据自己的需要对</a:t>
            </a:r>
            <a:r>
              <a:rPr lang="en-US" altLang="zh-CN" dirty="0" smtClean="0"/>
              <a:t>Vi</a:t>
            </a:r>
            <a:r>
              <a:rPr lang="zh-CN" altLang="en-US" dirty="0" smtClean="0"/>
              <a:t>进行定制，这是其他编辑程序所没有的。</a:t>
            </a:r>
          </a:p>
          <a:p>
            <a:pPr eaLnBrk="1" hangingPunct="1">
              <a:lnSpc>
                <a:spcPct val="90000"/>
              </a:lnSpc>
              <a:buFont typeface="Wingdings" panose="05000000000000000000" pitchFamily="2" charset="2"/>
              <a:buChar char="l"/>
            </a:pPr>
            <a:r>
              <a:rPr lang="en-US" altLang="zh-CN" dirty="0" smtClean="0"/>
              <a:t>Vi</a:t>
            </a:r>
            <a:r>
              <a:rPr lang="zh-CN" altLang="en-US" dirty="0" smtClean="0"/>
              <a:t>不是一个排版程序，它不像</a:t>
            </a:r>
            <a:r>
              <a:rPr lang="en-US" altLang="zh-CN" dirty="0" smtClean="0"/>
              <a:t>WORD</a:t>
            </a:r>
            <a:r>
              <a:rPr lang="zh-CN" altLang="en-US" dirty="0" smtClean="0"/>
              <a:t>或</a:t>
            </a:r>
            <a:r>
              <a:rPr lang="en-US" altLang="zh-CN" dirty="0" smtClean="0"/>
              <a:t>WPS</a:t>
            </a:r>
            <a:r>
              <a:rPr lang="zh-CN" altLang="en-US" dirty="0" smtClean="0"/>
              <a:t>那样可以对字体、格式、段落等其他属性进行编排，它只是一个文本编辑程序。</a:t>
            </a:r>
          </a:p>
          <a:p>
            <a:pPr eaLnBrk="1" hangingPunct="1">
              <a:lnSpc>
                <a:spcPct val="90000"/>
              </a:lnSpc>
              <a:buFont typeface="Wingdings" panose="05000000000000000000" pitchFamily="2" charset="2"/>
              <a:buChar char="l"/>
            </a:pPr>
            <a:r>
              <a:rPr lang="en-US" altLang="zh-CN" dirty="0" smtClean="0"/>
              <a:t>Vi</a:t>
            </a:r>
            <a:r>
              <a:rPr lang="zh-CN" altLang="en-US" dirty="0" smtClean="0"/>
              <a:t>是全屏幕文本编辑器，它没有菜单，只有命令。 </a:t>
            </a:r>
          </a:p>
        </p:txBody>
      </p:sp>
    </p:spTree>
    <p:extLst>
      <p:ext uri="{BB962C8B-B14F-4D97-AF65-F5344CB8AC3E}">
        <p14:creationId xmlns:p14="http://schemas.microsoft.com/office/powerpoint/2010/main" val="26786235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8186" y="299774"/>
            <a:ext cx="2888495" cy="565976"/>
          </a:xfrm>
          <a:prstGeom prst="rect">
            <a:avLst/>
          </a:prstGeom>
          <a:noFill/>
        </p:spPr>
        <p:txBody>
          <a:bodyPr wrap="square" lIns="72823" tIns="36411" rIns="72823" bIns="36411" rtlCol="0">
            <a:spAutoFit/>
          </a:bodyPr>
          <a:lstStyle/>
          <a:p>
            <a:pPr algn="l"/>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的基本概念</a:t>
            </a:r>
            <a:endParaRPr lang="en-US" altLang="zh-CN" sz="3200" dirty="0">
              <a:latin typeface="+mj-ea"/>
              <a:cs typeface="Arial" panose="020B0604020202020204" pitchFamily="34" charset="0"/>
            </a:endParaRPr>
          </a:p>
        </p:txBody>
      </p:sp>
      <p:sp>
        <p:nvSpPr>
          <p:cNvPr id="3" name="矩形 2"/>
          <p:cNvSpPr/>
          <p:nvPr/>
        </p:nvSpPr>
        <p:spPr>
          <a:xfrm>
            <a:off x="309562" y="1066800"/>
            <a:ext cx="8686799" cy="4874848"/>
          </a:xfrm>
          <a:prstGeom prst="rect">
            <a:avLst/>
          </a:prstGeom>
        </p:spPr>
        <p:txBody>
          <a:bodyPr wrap="square" lIns="72823" tIns="36411" rIns="72823" bIns="36411">
            <a:spAutoFit/>
          </a:bodyPr>
          <a:lstStyle/>
          <a:p>
            <a:pPr algn="l"/>
            <a:r>
              <a:rPr lang="zh-CN" altLang="en-US" sz="2400" b="1" dirty="0">
                <a:latin typeface="宋体" pitchFamily="2" charset="-122"/>
                <a:ea typeface="宋体" pitchFamily="2" charset="-122"/>
              </a:rPr>
              <a:t>基本上</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可以分为三种</a:t>
            </a:r>
            <a:r>
              <a:rPr lang="zh-CN" altLang="en-US" sz="2400" b="1" dirty="0" smtClean="0">
                <a:latin typeface="宋体" pitchFamily="2" charset="-122"/>
                <a:ea typeface="宋体" pitchFamily="2" charset="-122"/>
              </a:rPr>
              <a:t>状态各</a:t>
            </a:r>
            <a:r>
              <a:rPr lang="zh-CN" altLang="en-US" sz="2400" b="1" dirty="0">
                <a:latin typeface="宋体" pitchFamily="2" charset="-122"/>
                <a:ea typeface="宋体" pitchFamily="2" charset="-122"/>
              </a:rPr>
              <a:t>模式的功能区分如下：</a:t>
            </a:r>
            <a:endParaRPr lang="en-US" altLang="zh-CN" sz="2400" b="1" dirty="0">
              <a:latin typeface="宋体" pitchFamily="2" charset="-122"/>
              <a:ea typeface="宋体" pitchFamily="2" charset="-122"/>
            </a:endParaRPr>
          </a:p>
          <a:p>
            <a:pPr algn="l"/>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1) </a:t>
            </a:r>
            <a:r>
              <a:rPr lang="zh-CN" altLang="en-US" sz="2400" b="1" dirty="0">
                <a:solidFill>
                  <a:srgbClr val="FF0000"/>
                </a:solidFill>
                <a:latin typeface="宋体" pitchFamily="2" charset="-122"/>
                <a:ea typeface="宋体" pitchFamily="2" charset="-122"/>
              </a:rPr>
              <a:t>命令行</a:t>
            </a:r>
            <a:r>
              <a:rPr lang="zh-CN" altLang="en-US" sz="2400" b="1" dirty="0" smtClean="0">
                <a:solidFill>
                  <a:srgbClr val="FF0000"/>
                </a:solidFill>
                <a:latin typeface="宋体" pitchFamily="2" charset="-122"/>
                <a:ea typeface="宋体" pitchFamily="2" charset="-122"/>
              </a:rPr>
              <a:t>模式</a:t>
            </a:r>
            <a:r>
              <a:rPr lang="zh-CN" altLang="en-US" sz="2400" b="1" dirty="0" smtClean="0">
                <a:latin typeface="宋体" pitchFamily="2" charset="-122"/>
                <a:ea typeface="宋体" pitchFamily="2" charset="-122"/>
              </a:rPr>
              <a:t>（</a:t>
            </a:r>
            <a:r>
              <a:rPr lang="en-US" altLang="zh-CN" sz="2400" b="1" dirty="0" smtClean="0">
                <a:latin typeface="宋体" pitchFamily="2" charset="-122"/>
                <a:ea typeface="宋体" pitchFamily="2" charset="-122"/>
              </a:rPr>
              <a:t>command </a:t>
            </a:r>
            <a:r>
              <a:rPr lang="en-US" altLang="zh-CN" sz="2400" b="1" dirty="0">
                <a:latin typeface="宋体" pitchFamily="2" charset="-122"/>
                <a:ea typeface="宋体" pitchFamily="2" charset="-122"/>
              </a:rPr>
              <a:t>mode</a:t>
            </a:r>
            <a:r>
              <a:rPr lang="zh-CN" altLang="en-US"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控制屏幕光标的移动，字符、字或行的删除，移动复制某区段及进入</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下，或者到 </a:t>
            </a:r>
            <a:r>
              <a:rPr lang="en-US" altLang="zh-CN" sz="2400" b="1" dirty="0">
                <a:latin typeface="宋体" pitchFamily="2" charset="-122"/>
                <a:ea typeface="宋体" pitchFamily="2" charset="-122"/>
              </a:rPr>
              <a:t>last line mode</a:t>
            </a:r>
            <a:r>
              <a:rPr lang="zh-CN" altLang="en-US"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2) </a:t>
            </a:r>
            <a:r>
              <a:rPr lang="zh-CN" altLang="en-US" sz="2400" b="1" dirty="0">
                <a:solidFill>
                  <a:srgbClr val="FF0000"/>
                </a:solidFill>
                <a:latin typeface="宋体" pitchFamily="2" charset="-122"/>
                <a:ea typeface="宋体" pitchFamily="2" charset="-122"/>
              </a:rPr>
              <a:t>插入模式</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只有在</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下，才可以做文字输入，按「</a:t>
            </a:r>
            <a:r>
              <a:rPr lang="en-US" altLang="zh-CN" sz="2400" b="1" dirty="0">
                <a:latin typeface="宋体" pitchFamily="2" charset="-122"/>
                <a:ea typeface="宋体" pitchFamily="2" charset="-122"/>
              </a:rPr>
              <a:t>ESC</a:t>
            </a:r>
            <a:r>
              <a:rPr lang="zh-CN" altLang="en-US" sz="2400" b="1" dirty="0">
                <a:latin typeface="宋体" pitchFamily="2" charset="-122"/>
                <a:ea typeface="宋体" pitchFamily="2" charset="-122"/>
              </a:rPr>
              <a:t>」键可回到命令行模式。</a:t>
            </a:r>
          </a:p>
          <a:p>
            <a:pPr algn="l"/>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3) </a:t>
            </a:r>
            <a:r>
              <a:rPr lang="zh-CN" altLang="en-US" sz="2400" b="1" dirty="0">
                <a:solidFill>
                  <a:srgbClr val="FF0000"/>
                </a:solidFill>
                <a:latin typeface="宋体" pitchFamily="2" charset="-122"/>
                <a:ea typeface="宋体" pitchFamily="2" charset="-122"/>
              </a:rPr>
              <a:t>底行模式</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last line mode</a:t>
            </a:r>
            <a:r>
              <a:rPr lang="zh-CN" altLang="en-US"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将文件保存或退出</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，也可以设置编辑环境，如寻找字符串、列出行号</a:t>
            </a:r>
            <a:r>
              <a:rPr lang="en-US" altLang="zh-CN" sz="2400" b="1" dirty="0">
                <a:latin typeface="宋体" pitchFamily="2" charset="-122"/>
                <a:ea typeface="宋体" pitchFamily="2" charset="-122"/>
              </a:rPr>
              <a:t>……</a:t>
            </a:r>
          </a:p>
          <a:p>
            <a:pPr algn="l"/>
            <a:endParaRPr lang="en-US" altLang="zh-CN" sz="2400" b="1" dirty="0">
              <a:latin typeface="宋体" pitchFamily="2" charset="-122"/>
              <a:ea typeface="宋体" pitchFamily="2" charset="-122"/>
            </a:endParaRPr>
          </a:p>
          <a:p>
            <a:pPr algn="l"/>
            <a:r>
              <a:rPr lang="zh-CN" altLang="en-US" sz="2400" b="1" dirty="0">
                <a:latin typeface="宋体" pitchFamily="2" charset="-122"/>
                <a:ea typeface="宋体" pitchFamily="2" charset="-122"/>
              </a:rPr>
              <a:t>不过</a:t>
            </a:r>
            <a:r>
              <a:rPr lang="zh-CN" altLang="en-US" sz="2400" b="1" dirty="0" smtClean="0">
                <a:latin typeface="宋体" pitchFamily="2" charset="-122"/>
                <a:ea typeface="宋体" pitchFamily="2" charset="-122"/>
              </a:rPr>
              <a:t>一般在</a:t>
            </a:r>
            <a:r>
              <a:rPr lang="zh-CN" altLang="en-US" sz="2400" b="1" dirty="0">
                <a:latin typeface="宋体" pitchFamily="2" charset="-122"/>
                <a:ea typeface="宋体" pitchFamily="2" charset="-122"/>
              </a:rPr>
              <a:t>使用时把</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简化成两个模式，就是将底行模式（</a:t>
            </a:r>
            <a:r>
              <a:rPr lang="en-US" altLang="zh-CN" sz="2400" b="1" dirty="0">
                <a:latin typeface="宋体" pitchFamily="2" charset="-122"/>
                <a:ea typeface="宋体" pitchFamily="2" charset="-122"/>
              </a:rPr>
              <a:t>last line mode</a:t>
            </a:r>
            <a:r>
              <a:rPr lang="zh-CN" altLang="en-US" sz="2400" b="1" dirty="0">
                <a:latin typeface="宋体" pitchFamily="2" charset="-122"/>
                <a:ea typeface="宋体" pitchFamily="2" charset="-122"/>
              </a:rPr>
              <a:t>）也算入命令行模式</a:t>
            </a:r>
            <a:r>
              <a:rPr lang="en-US" altLang="zh-CN" sz="2400" b="1" dirty="0">
                <a:latin typeface="宋体" pitchFamily="2" charset="-122"/>
                <a:ea typeface="宋体" pitchFamily="2" charset="-122"/>
              </a:rPr>
              <a:t>command mode</a:t>
            </a:r>
            <a:r>
              <a:rPr lang="zh-CN" altLang="en-US" sz="2400" b="1" dirty="0">
                <a:latin typeface="宋体" pitchFamily="2" charset="-122"/>
                <a:ea typeface="宋体" pitchFamily="2" charset="-122"/>
              </a:rPr>
              <a:t>）。</a:t>
            </a:r>
            <a:endParaRPr lang="en-US" altLang="zh-CN" sz="2400" b="1" dirty="0">
              <a:latin typeface="宋体" pitchFamily="2" charset="-122"/>
              <a:ea typeface="宋体" pitchFamily="2" charset="-122"/>
            </a:endParaRPr>
          </a:p>
        </p:txBody>
      </p:sp>
    </p:spTree>
    <p:extLst>
      <p:ext uri="{BB962C8B-B14F-4D97-AF65-F5344CB8AC3E}">
        <p14:creationId xmlns:p14="http://schemas.microsoft.com/office/powerpoint/2010/main" val="226554113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2816313"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的基本操作</a:t>
            </a:r>
            <a:endParaRPr lang="en-US" altLang="zh-CN" sz="3200" dirty="0">
              <a:latin typeface="+mj-ea"/>
              <a:cs typeface="Arial" panose="020B0604020202020204" pitchFamily="34" charset="0"/>
            </a:endParaRPr>
          </a:p>
        </p:txBody>
      </p:sp>
      <p:sp>
        <p:nvSpPr>
          <p:cNvPr id="3" name="矩形 2"/>
          <p:cNvSpPr/>
          <p:nvPr/>
        </p:nvSpPr>
        <p:spPr>
          <a:xfrm>
            <a:off x="731574" y="1039270"/>
            <a:ext cx="7834470" cy="4505516"/>
          </a:xfrm>
          <a:prstGeom prst="rect">
            <a:avLst/>
          </a:prstGeom>
        </p:spPr>
        <p:txBody>
          <a:bodyPr wrap="square" lIns="72823" tIns="36411" rIns="72823" bIns="36411">
            <a:spAutoFit/>
          </a:bodyPr>
          <a:lstStyle/>
          <a:p>
            <a:pPr algn="l"/>
            <a:r>
              <a:rPr lang="en-US" altLang="zh-CN" sz="2400" b="1" dirty="0">
                <a:latin typeface="宋体" pitchFamily="2" charset="-122"/>
                <a:ea typeface="宋体" pitchFamily="2" charset="-122"/>
              </a:rPr>
              <a:t>1) </a:t>
            </a:r>
            <a:r>
              <a:rPr lang="zh-CN" altLang="en-US" sz="2400" b="1" dirty="0">
                <a:latin typeface="宋体" pitchFamily="2" charset="-122"/>
                <a:ea typeface="宋体" pitchFamily="2" charset="-122"/>
              </a:rPr>
              <a:t>进入</a:t>
            </a:r>
            <a:r>
              <a:rPr lang="en-US" altLang="zh-CN" sz="2400" b="1" dirty="0">
                <a:latin typeface="宋体" pitchFamily="2" charset="-122"/>
                <a:ea typeface="宋体" pitchFamily="2" charset="-122"/>
              </a:rPr>
              <a:t>vi</a:t>
            </a:r>
          </a:p>
          <a:p>
            <a:pPr algn="l"/>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　在系统提示符号输入</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及文件名称后，就进入</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全屏幕编辑画面：</a:t>
            </a:r>
          </a:p>
          <a:p>
            <a:pPr algn="l"/>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 vi </a:t>
            </a:r>
            <a:r>
              <a:rPr lang="en-US" altLang="zh-CN" sz="2400" b="1" dirty="0" err="1">
                <a:latin typeface="宋体" pitchFamily="2" charset="-122"/>
                <a:ea typeface="宋体" pitchFamily="2" charset="-122"/>
              </a:rPr>
              <a:t>myfile</a:t>
            </a:r>
            <a:r>
              <a:rPr lang="en-US" altLang="zh-CN" sz="2400" b="1" dirty="0">
                <a:latin typeface="宋体" pitchFamily="2" charset="-122"/>
                <a:ea typeface="宋体" pitchFamily="2" charset="-122"/>
              </a:rPr>
              <a:t/>
            </a:r>
            <a:br>
              <a:rPr lang="en-US" altLang="zh-CN" sz="2400" b="1" dirty="0">
                <a:latin typeface="宋体" pitchFamily="2" charset="-122"/>
                <a:ea typeface="宋体" pitchFamily="2" charset="-122"/>
              </a:rPr>
            </a:br>
            <a:r>
              <a:rPr lang="zh-CN" altLang="en-US" sz="2400" b="1" dirty="0">
                <a:latin typeface="宋体" pitchFamily="2" charset="-122"/>
                <a:ea typeface="宋体" pitchFamily="2" charset="-122"/>
              </a:rPr>
              <a:t>　　不过有一点要特别注意，</a:t>
            </a:r>
            <a:r>
              <a:rPr lang="zh-CN" altLang="en-US" sz="2400" b="1" dirty="0">
                <a:latin typeface="宋体" pitchFamily="2" charset="-122"/>
                <a:ea typeface="宋体" pitchFamily="2" charset="-122"/>
              </a:rPr>
              <a:t>就是进入</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之后，是处于「命令行</a:t>
            </a:r>
            <a:r>
              <a:rPr lang="zh-CN" altLang="en-US" sz="2400" b="1" dirty="0">
                <a:latin typeface="宋体" pitchFamily="2" charset="-122"/>
                <a:ea typeface="宋体" pitchFamily="2" charset="-122"/>
              </a:rPr>
              <a:t>模式」</a:t>
            </a:r>
            <a:r>
              <a:rPr lang="zh-CN" altLang="en-US" sz="2400" b="1" dirty="0" smtClean="0">
                <a:latin typeface="宋体" pitchFamily="2" charset="-122"/>
                <a:ea typeface="宋体" pitchFamily="2" charset="-122"/>
              </a:rPr>
              <a:t>，要</a:t>
            </a:r>
            <a:r>
              <a:rPr lang="zh-CN" altLang="en-US" sz="2400" b="1" dirty="0">
                <a:latin typeface="宋体" pitchFamily="2" charset="-122"/>
                <a:ea typeface="宋体" pitchFamily="2" charset="-122"/>
              </a:rPr>
              <a:t>切换到「插入</a:t>
            </a:r>
            <a:r>
              <a:rPr lang="zh-CN" altLang="en-US" sz="2400" b="1" dirty="0">
                <a:latin typeface="宋体" pitchFamily="2" charset="-122"/>
                <a:ea typeface="宋体" pitchFamily="2" charset="-122"/>
              </a:rPr>
              <a:t>模式」</a:t>
            </a:r>
            <a:r>
              <a:rPr lang="zh-CN" altLang="en-US" sz="2400" b="1" dirty="0">
                <a:latin typeface="宋体" pitchFamily="2" charset="-122"/>
                <a:ea typeface="宋体" pitchFamily="2" charset="-122"/>
              </a:rPr>
              <a:t>才能够输入文字</a:t>
            </a:r>
            <a:r>
              <a:rPr lang="zh-CN" altLang="en-US" sz="2400" b="1" dirty="0" smtClean="0">
                <a:latin typeface="宋体" pitchFamily="2" charset="-122"/>
                <a:ea typeface="宋体" pitchFamily="2" charset="-122"/>
              </a:rPr>
              <a:t>。</a:t>
            </a:r>
            <a:r>
              <a:rPr lang="zh-CN" altLang="en-US" sz="2400" b="1" dirty="0">
                <a:latin typeface="宋体" pitchFamily="2" charset="-122"/>
                <a:ea typeface="宋体" pitchFamily="2" charset="-122"/>
              </a:rPr>
              <a:t> </a:t>
            </a:r>
            <a:endParaRPr lang="en-US" altLang="zh-CN" sz="2400" b="1" dirty="0">
              <a:latin typeface="宋体" pitchFamily="2" charset="-122"/>
              <a:ea typeface="宋体" pitchFamily="2" charset="-122"/>
            </a:endParaRPr>
          </a:p>
          <a:p>
            <a:pPr algn="l"/>
            <a:endParaRPr lang="zh-CN" altLang="en-US" sz="2400" b="1" dirty="0">
              <a:latin typeface="宋体" pitchFamily="2" charset="-122"/>
              <a:ea typeface="宋体" pitchFamily="2" charset="-122"/>
            </a:endParaRPr>
          </a:p>
          <a:p>
            <a:pPr algn="l"/>
            <a:r>
              <a:rPr lang="en-US" altLang="zh-CN" sz="2400" b="1" dirty="0">
                <a:latin typeface="宋体" pitchFamily="2" charset="-122"/>
                <a:ea typeface="宋体" pitchFamily="2" charset="-122"/>
              </a:rPr>
              <a:t>2) </a:t>
            </a:r>
            <a:r>
              <a:rPr lang="zh-CN" altLang="en-US" sz="2400" b="1" dirty="0">
                <a:latin typeface="宋体" pitchFamily="2" charset="-122"/>
                <a:ea typeface="宋体" pitchFamily="2" charset="-122"/>
              </a:rPr>
              <a:t>切换至插入模式（</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）编辑文件</a:t>
            </a:r>
          </a:p>
          <a:p>
            <a:pPr algn="l"/>
            <a:r>
              <a:rPr lang="zh-CN" altLang="en-US" sz="2400" b="1" dirty="0">
                <a:latin typeface="宋体" pitchFamily="2" charset="-122"/>
                <a:ea typeface="宋体" pitchFamily="2" charset="-122"/>
              </a:rPr>
              <a:t>　　在「命令行</a:t>
            </a:r>
            <a:r>
              <a:rPr lang="zh-CN" altLang="en-US" sz="2400" b="1" dirty="0">
                <a:latin typeface="宋体" pitchFamily="2" charset="-122"/>
                <a:ea typeface="宋体" pitchFamily="2" charset="-122"/>
              </a:rPr>
              <a:t>模式」</a:t>
            </a:r>
            <a:r>
              <a:rPr lang="zh-CN" altLang="en-US" sz="2400" b="1" dirty="0">
                <a:latin typeface="宋体" pitchFamily="2" charset="-122"/>
                <a:ea typeface="宋体" pitchFamily="2" charset="-122"/>
              </a:rPr>
              <a:t>下按一下字母「</a:t>
            </a:r>
            <a:r>
              <a:rPr lang="en-US" altLang="zh-CN" sz="2400" b="1" dirty="0">
                <a:latin typeface="宋体" pitchFamily="2" charset="-122"/>
                <a:ea typeface="宋体" pitchFamily="2" charset="-122"/>
              </a:rPr>
              <a:t>i</a:t>
            </a:r>
            <a:r>
              <a:rPr lang="zh-CN" altLang="en-US" sz="2400" b="1" dirty="0">
                <a:latin typeface="宋体" pitchFamily="2" charset="-122"/>
                <a:ea typeface="宋体" pitchFamily="2" charset="-122"/>
              </a:rPr>
              <a:t>」就可以进入「插入</a:t>
            </a:r>
            <a:r>
              <a:rPr lang="zh-CN" altLang="en-US" sz="2400" b="1" dirty="0">
                <a:latin typeface="宋体" pitchFamily="2" charset="-122"/>
                <a:ea typeface="宋体" pitchFamily="2" charset="-122"/>
              </a:rPr>
              <a:t>模式」</a:t>
            </a:r>
            <a:r>
              <a:rPr lang="zh-CN" altLang="en-US" sz="2400" b="1" dirty="0">
                <a:latin typeface="宋体" pitchFamily="2" charset="-122"/>
                <a:ea typeface="宋体" pitchFamily="2" charset="-122"/>
              </a:rPr>
              <a:t>，</a:t>
            </a:r>
            <a:r>
              <a:rPr lang="zh-CN" altLang="en-US" sz="2400" b="1" dirty="0" smtClean="0">
                <a:latin typeface="宋体" pitchFamily="2" charset="-122"/>
                <a:ea typeface="宋体" pitchFamily="2" charset="-122"/>
              </a:rPr>
              <a:t>这时候就</a:t>
            </a:r>
            <a:r>
              <a:rPr lang="zh-CN" altLang="en-US" sz="2400" b="1" dirty="0">
                <a:latin typeface="宋体" pitchFamily="2" charset="-122"/>
                <a:ea typeface="宋体" pitchFamily="2" charset="-122"/>
              </a:rPr>
              <a:t>可以开始输入文字了。</a:t>
            </a:r>
          </a:p>
          <a:p>
            <a:pPr algn="l"/>
            <a:r>
              <a:rPr lang="zh-CN" altLang="en-US" sz="2400" b="1" dirty="0">
                <a:latin typeface="宋体" pitchFamily="2" charset="-122"/>
                <a:ea typeface="宋体" pitchFamily="2" charset="-122"/>
              </a:rPr>
              <a:t> </a:t>
            </a:r>
          </a:p>
        </p:txBody>
      </p:sp>
    </p:spTree>
    <p:extLst>
      <p:ext uri="{BB962C8B-B14F-4D97-AF65-F5344CB8AC3E}">
        <p14:creationId xmlns:p14="http://schemas.microsoft.com/office/powerpoint/2010/main" val="354791167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2816313"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的基本操作</a:t>
            </a:r>
            <a:endParaRPr lang="en-US" altLang="zh-CN" sz="3200" dirty="0">
              <a:latin typeface="+mj-ea"/>
              <a:cs typeface="Arial" panose="020B0604020202020204" pitchFamily="34" charset="0"/>
            </a:endParaRPr>
          </a:p>
        </p:txBody>
      </p:sp>
      <p:sp>
        <p:nvSpPr>
          <p:cNvPr id="3" name="矩形 2"/>
          <p:cNvSpPr/>
          <p:nvPr/>
        </p:nvSpPr>
        <p:spPr>
          <a:xfrm>
            <a:off x="731574" y="1039270"/>
            <a:ext cx="7834470" cy="4505516"/>
          </a:xfrm>
          <a:prstGeom prst="rect">
            <a:avLst/>
          </a:prstGeom>
        </p:spPr>
        <p:txBody>
          <a:bodyPr wrap="square" lIns="72823" tIns="36411" rIns="72823" bIns="36411">
            <a:spAutoFit/>
          </a:bodyPr>
          <a:lstStyle/>
          <a:p>
            <a:pPr algn="l"/>
            <a:r>
              <a:rPr lang="en-US" altLang="zh-CN" sz="2400" b="1" dirty="0">
                <a:latin typeface="宋体" pitchFamily="2" charset="-122"/>
                <a:ea typeface="宋体" pitchFamily="2" charset="-122"/>
              </a:rPr>
              <a:t>3) </a:t>
            </a:r>
            <a:r>
              <a:rPr lang="en-US" altLang="zh-CN" sz="2400" b="1" dirty="0">
                <a:solidFill>
                  <a:srgbClr val="FF0000"/>
                </a:solidFill>
                <a:latin typeface="宋体" pitchFamily="2" charset="-122"/>
                <a:ea typeface="宋体" pitchFamily="2" charset="-122"/>
              </a:rPr>
              <a:t>Insert</a:t>
            </a: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的切换</a:t>
            </a:r>
          </a:p>
          <a:p>
            <a:pPr algn="l"/>
            <a:r>
              <a:rPr lang="zh-CN" altLang="en-US" sz="2400" b="1" dirty="0">
                <a:latin typeface="宋体" pitchFamily="2" charset="-122"/>
                <a:ea typeface="宋体" pitchFamily="2" charset="-122"/>
              </a:rPr>
              <a:t>　　您目前处于「插入</a:t>
            </a:r>
            <a:r>
              <a:rPr lang="zh-CN" altLang="en-US" sz="2400" b="1" dirty="0">
                <a:latin typeface="宋体" pitchFamily="2" charset="-122"/>
                <a:ea typeface="宋体" pitchFamily="2" charset="-122"/>
              </a:rPr>
              <a:t>模式」</a:t>
            </a:r>
            <a:r>
              <a:rPr lang="zh-CN" altLang="en-US" sz="2400" b="1" dirty="0">
                <a:latin typeface="宋体" pitchFamily="2" charset="-122"/>
                <a:ea typeface="宋体" pitchFamily="2" charset="-122"/>
              </a:rPr>
              <a:t>，您就只能一直输入文字，如果您发现输错了字！想用光标键往回移动，将该字删除，就要先按一下</a:t>
            </a:r>
            <a:r>
              <a:rPr lang="zh-CN" altLang="en-US" sz="2400" b="1" dirty="0">
                <a:solidFill>
                  <a:srgbClr val="FF0000"/>
                </a:solidFill>
                <a:latin typeface="宋体" pitchFamily="2" charset="-122"/>
                <a:ea typeface="宋体" pitchFamily="2" charset="-122"/>
              </a:rPr>
              <a:t>「</a:t>
            </a:r>
            <a:r>
              <a:rPr lang="en-US" altLang="zh-CN" sz="2400" b="1" dirty="0">
                <a:solidFill>
                  <a:srgbClr val="FF0000"/>
                </a:solidFill>
                <a:latin typeface="宋体" pitchFamily="2" charset="-122"/>
                <a:ea typeface="宋体" pitchFamily="2" charset="-122"/>
              </a:rPr>
              <a:t>ESC</a:t>
            </a:r>
            <a:r>
              <a:rPr lang="zh-CN" altLang="en-US" sz="2400" b="1" dirty="0">
                <a:solidFill>
                  <a:srgbClr val="FF0000"/>
                </a:solidFill>
                <a:latin typeface="宋体" pitchFamily="2" charset="-122"/>
                <a:ea typeface="宋体" pitchFamily="2" charset="-122"/>
              </a:rPr>
              <a:t>」键转到「命令行</a:t>
            </a:r>
            <a:r>
              <a:rPr lang="zh-CN" altLang="en-US" sz="2400" b="1" dirty="0">
                <a:solidFill>
                  <a:srgbClr val="FF0000"/>
                </a:solidFill>
                <a:latin typeface="宋体" pitchFamily="2" charset="-122"/>
                <a:ea typeface="宋体" pitchFamily="2" charset="-122"/>
              </a:rPr>
              <a:t>模式」</a:t>
            </a:r>
            <a:r>
              <a:rPr lang="zh-CN" altLang="en-US" sz="2400" b="1" dirty="0">
                <a:latin typeface="宋体" pitchFamily="2" charset="-122"/>
                <a:ea typeface="宋体" pitchFamily="2" charset="-122"/>
              </a:rPr>
              <a:t>再删除文字。</a:t>
            </a:r>
          </a:p>
          <a:p>
            <a:pPr algn="l"/>
            <a:r>
              <a:rPr lang="zh-CN" altLang="en-US" sz="2400" b="1" dirty="0">
                <a:latin typeface="宋体" pitchFamily="2" charset="-122"/>
                <a:ea typeface="宋体" pitchFamily="2" charset="-122"/>
              </a:rPr>
              <a:t> </a:t>
            </a:r>
          </a:p>
          <a:p>
            <a:pPr algn="l"/>
            <a:r>
              <a:rPr lang="en-US" altLang="zh-CN" sz="2400" b="1" dirty="0">
                <a:latin typeface="宋体" pitchFamily="2" charset="-122"/>
                <a:ea typeface="宋体" pitchFamily="2" charset="-122"/>
              </a:rPr>
              <a:t>4) </a:t>
            </a:r>
            <a:r>
              <a:rPr lang="zh-CN" altLang="en-US" sz="2400" b="1" dirty="0">
                <a:latin typeface="宋体" pitchFamily="2" charset="-122"/>
                <a:ea typeface="宋体" pitchFamily="2" charset="-122"/>
              </a:rPr>
              <a:t>退出</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及保存文件</a:t>
            </a:r>
          </a:p>
          <a:p>
            <a:pPr algn="l"/>
            <a:r>
              <a:rPr lang="zh-CN" altLang="en-US" sz="2400" b="1" dirty="0">
                <a:latin typeface="宋体" pitchFamily="2" charset="-122"/>
                <a:ea typeface="宋体" pitchFamily="2" charset="-122"/>
              </a:rPr>
              <a:t>　　在「命令行</a:t>
            </a:r>
            <a:r>
              <a:rPr lang="zh-CN" altLang="en-US" sz="2400" b="1" dirty="0">
                <a:latin typeface="宋体" pitchFamily="2" charset="-122"/>
                <a:ea typeface="宋体" pitchFamily="2" charset="-122"/>
              </a:rPr>
              <a:t>模式」</a:t>
            </a:r>
            <a:r>
              <a:rPr lang="zh-CN" altLang="en-US" sz="2400" b="1" dirty="0">
                <a:latin typeface="宋体" pitchFamily="2" charset="-122"/>
                <a:ea typeface="宋体" pitchFamily="2" charset="-122"/>
              </a:rPr>
              <a:t>下，按一下「：」冒号键进入「</a:t>
            </a:r>
            <a:r>
              <a:rPr lang="en-US" altLang="zh-CN" sz="2400" b="1" dirty="0">
                <a:latin typeface="宋体" pitchFamily="2" charset="-122"/>
                <a:ea typeface="宋体" pitchFamily="2" charset="-122"/>
              </a:rPr>
              <a:t>Last line mode</a:t>
            </a:r>
            <a:r>
              <a:rPr lang="zh-CN" altLang="en-US" sz="2400" b="1" dirty="0">
                <a:latin typeface="宋体" pitchFamily="2" charset="-122"/>
                <a:ea typeface="宋体" pitchFamily="2" charset="-122"/>
              </a:rPr>
              <a:t>」，例如：</a:t>
            </a:r>
          </a:p>
          <a:p>
            <a:pPr algn="l"/>
            <a:r>
              <a:rPr lang="en-US" altLang="zh-CN" sz="2400" b="1" dirty="0">
                <a:latin typeface="宋体" pitchFamily="2" charset="-122"/>
                <a:ea typeface="宋体" pitchFamily="2" charset="-122"/>
              </a:rPr>
              <a:t>: w filename </a:t>
            </a:r>
            <a:r>
              <a:rPr lang="zh-CN" altLang="en-US" sz="2400" b="1" dirty="0">
                <a:latin typeface="宋体" pitchFamily="2" charset="-122"/>
                <a:ea typeface="宋体" pitchFamily="2" charset="-122"/>
              </a:rPr>
              <a:t>（输入 「</a:t>
            </a:r>
            <a:r>
              <a:rPr lang="en-US" altLang="zh-CN" sz="2400" b="1" dirty="0">
                <a:latin typeface="宋体" pitchFamily="2" charset="-122"/>
                <a:ea typeface="宋体" pitchFamily="2" charset="-122"/>
              </a:rPr>
              <a:t>w filename</a:t>
            </a:r>
            <a:r>
              <a:rPr lang="zh-CN" altLang="en-US" sz="2400" b="1" dirty="0">
                <a:latin typeface="宋体" pitchFamily="2" charset="-122"/>
                <a:ea typeface="宋体" pitchFamily="2" charset="-122"/>
              </a:rPr>
              <a:t>」将文章以指定的文件名</a:t>
            </a:r>
            <a:r>
              <a:rPr lang="en-US" altLang="zh-CN" sz="2400" b="1" dirty="0">
                <a:latin typeface="宋体" pitchFamily="2" charset="-122"/>
                <a:ea typeface="宋体" pitchFamily="2" charset="-122"/>
              </a:rPr>
              <a:t>filename</a:t>
            </a:r>
            <a:r>
              <a:rPr lang="zh-CN" altLang="en-US" sz="2400" b="1" dirty="0">
                <a:latin typeface="宋体" pitchFamily="2" charset="-122"/>
                <a:ea typeface="宋体" pitchFamily="2" charset="-122"/>
              </a:rPr>
              <a:t>保存）</a:t>
            </a:r>
          </a:p>
          <a:p>
            <a:pPr algn="l"/>
            <a:r>
              <a:rPr lang="en-US" altLang="zh-CN" sz="2400" b="1" dirty="0">
                <a:latin typeface="宋体" pitchFamily="2" charset="-122"/>
                <a:ea typeface="宋体" pitchFamily="2" charset="-122"/>
              </a:rPr>
              <a:t>: </a:t>
            </a:r>
            <a:r>
              <a:rPr lang="en-US" altLang="zh-CN" sz="2400" b="1" dirty="0" err="1">
                <a:latin typeface="宋体" pitchFamily="2" charset="-122"/>
                <a:ea typeface="宋体" pitchFamily="2" charset="-122"/>
              </a:rPr>
              <a:t>wq</a:t>
            </a: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输入「</a:t>
            </a:r>
            <a:r>
              <a:rPr lang="en-US" altLang="zh-CN" sz="2400" b="1" dirty="0" err="1">
                <a:latin typeface="宋体" pitchFamily="2" charset="-122"/>
                <a:ea typeface="宋体" pitchFamily="2" charset="-122"/>
              </a:rPr>
              <a:t>wq</a:t>
            </a:r>
            <a:r>
              <a:rPr lang="zh-CN" altLang="en-US" sz="2400" b="1" dirty="0">
                <a:latin typeface="宋体" pitchFamily="2" charset="-122"/>
                <a:ea typeface="宋体" pitchFamily="2" charset="-122"/>
              </a:rPr>
              <a:t>」，存盘并退出</a:t>
            </a:r>
            <a:r>
              <a:rPr lang="en-US" altLang="zh-CN" sz="2400" b="1" dirty="0">
                <a:latin typeface="宋体" pitchFamily="2" charset="-122"/>
                <a:ea typeface="宋体" pitchFamily="2" charset="-122"/>
              </a:rPr>
              <a:t>vi)</a:t>
            </a:r>
          </a:p>
          <a:p>
            <a:pPr algn="l"/>
            <a:r>
              <a:rPr lang="en-US" altLang="zh-CN" sz="2400" b="1" dirty="0">
                <a:latin typeface="宋体" pitchFamily="2" charset="-122"/>
                <a:ea typeface="宋体" pitchFamily="2" charset="-122"/>
              </a:rPr>
              <a:t>: q! (</a:t>
            </a:r>
            <a:r>
              <a:rPr lang="zh-CN" altLang="en-US" sz="2400" b="1" dirty="0">
                <a:latin typeface="宋体" pitchFamily="2" charset="-122"/>
                <a:ea typeface="宋体" pitchFamily="2" charset="-122"/>
              </a:rPr>
              <a:t>输入</a:t>
            </a:r>
            <a:r>
              <a:rPr lang="en-US" altLang="zh-CN" sz="2400" b="1" dirty="0">
                <a:latin typeface="宋体" pitchFamily="2" charset="-122"/>
                <a:ea typeface="宋体" pitchFamily="2" charset="-122"/>
              </a:rPr>
              <a:t>q!</a:t>
            </a:r>
            <a:r>
              <a:rPr lang="zh-CN" altLang="en-US" sz="2400" b="1" dirty="0">
                <a:latin typeface="宋体" pitchFamily="2" charset="-122"/>
                <a:ea typeface="宋体" pitchFamily="2" charset="-122"/>
              </a:rPr>
              <a:t>， 不存盘强制退出</a:t>
            </a:r>
            <a:r>
              <a:rPr lang="en-US" altLang="zh-CN" sz="2400" b="1" dirty="0">
                <a:latin typeface="宋体" pitchFamily="2" charset="-122"/>
                <a:ea typeface="宋体" pitchFamily="2" charset="-122"/>
              </a:rPr>
              <a:t>vi)</a:t>
            </a:r>
          </a:p>
        </p:txBody>
      </p:sp>
    </p:spTree>
    <p:extLst>
      <p:ext uri="{BB962C8B-B14F-4D97-AF65-F5344CB8AC3E}">
        <p14:creationId xmlns:p14="http://schemas.microsoft.com/office/powerpoint/2010/main" val="209827483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2816313"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的基本操作</a:t>
            </a:r>
            <a:endParaRPr lang="en-US" altLang="zh-CN" sz="3200" dirty="0">
              <a:latin typeface="+mj-ea"/>
              <a:cs typeface="Arial" panose="020B0604020202020204" pitchFamily="34" charset="0"/>
            </a:endParaRPr>
          </a:p>
        </p:txBody>
      </p:sp>
      <p:sp>
        <p:nvSpPr>
          <p:cNvPr id="3" name="矩形 2"/>
          <p:cNvSpPr/>
          <p:nvPr/>
        </p:nvSpPr>
        <p:spPr>
          <a:xfrm>
            <a:off x="731574" y="1300815"/>
            <a:ext cx="7834470" cy="3366742"/>
          </a:xfrm>
          <a:prstGeom prst="rect">
            <a:avLst/>
          </a:prstGeom>
        </p:spPr>
        <p:txBody>
          <a:bodyPr wrap="square" lIns="72823" tIns="36411" rIns="72823" bIns="36411">
            <a:spAutoFit/>
          </a:bodyPr>
          <a:lstStyle/>
          <a:p>
            <a:pPr algn="l"/>
            <a:r>
              <a:rPr lang="en-US" altLang="zh-CN" sz="2400" b="1" dirty="0">
                <a:latin typeface="宋体" pitchFamily="2" charset="-122"/>
                <a:ea typeface="宋体" pitchFamily="2" charset="-122"/>
              </a:rPr>
              <a:t>vi filename :</a:t>
            </a:r>
            <a:r>
              <a:rPr lang="zh-CN" altLang="en-US" sz="2400" b="1" dirty="0">
                <a:latin typeface="宋体" pitchFamily="2" charset="-122"/>
                <a:ea typeface="宋体" pitchFamily="2" charset="-122"/>
              </a:rPr>
              <a:t>打开或新建文件，并将光标置于第一行首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vi +n filename </a:t>
            </a:r>
            <a:r>
              <a:rPr lang="zh-CN" altLang="en-US" sz="2400" b="1" dirty="0">
                <a:latin typeface="宋体" pitchFamily="2" charset="-122"/>
                <a:ea typeface="宋体" pitchFamily="2" charset="-122"/>
              </a:rPr>
              <a:t>：打开文件，并将光标置于第</a:t>
            </a:r>
            <a:r>
              <a:rPr lang="en-US" altLang="zh-CN" sz="2400" b="1" dirty="0">
                <a:latin typeface="宋体" pitchFamily="2" charset="-122"/>
                <a:ea typeface="宋体" pitchFamily="2" charset="-122"/>
              </a:rPr>
              <a:t>n</a:t>
            </a:r>
            <a:r>
              <a:rPr lang="zh-CN" altLang="en-US" sz="2400" b="1" dirty="0">
                <a:latin typeface="宋体" pitchFamily="2" charset="-122"/>
                <a:ea typeface="宋体" pitchFamily="2" charset="-122"/>
              </a:rPr>
              <a:t>行首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vi + filename </a:t>
            </a:r>
            <a:r>
              <a:rPr lang="zh-CN" altLang="en-US" sz="2400" b="1" dirty="0">
                <a:latin typeface="宋体" pitchFamily="2" charset="-122"/>
                <a:ea typeface="宋体" pitchFamily="2" charset="-122"/>
              </a:rPr>
              <a:t>：打开文件，并将光标置于最后一行首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vi +/pattern filename</a:t>
            </a:r>
            <a:r>
              <a:rPr lang="zh-CN" altLang="en-US" sz="2400" b="1" dirty="0">
                <a:latin typeface="宋体" pitchFamily="2" charset="-122"/>
                <a:ea typeface="宋体" pitchFamily="2" charset="-122"/>
              </a:rPr>
              <a:t>：打开文件，并将光标置于第一个与</a:t>
            </a:r>
            <a:r>
              <a:rPr lang="en-US" altLang="zh-CN" sz="2400" b="1" dirty="0">
                <a:latin typeface="宋体" pitchFamily="2" charset="-122"/>
                <a:ea typeface="宋体" pitchFamily="2" charset="-122"/>
              </a:rPr>
              <a:t>pattern</a:t>
            </a:r>
            <a:r>
              <a:rPr lang="zh-CN" altLang="en-US" sz="2400" b="1" dirty="0">
                <a:latin typeface="宋体" pitchFamily="2" charset="-122"/>
                <a:ea typeface="宋体" pitchFamily="2" charset="-122"/>
              </a:rPr>
              <a:t>匹配的串处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vi -r filename </a:t>
            </a:r>
            <a:r>
              <a:rPr lang="zh-CN" altLang="en-US" sz="2400" b="1" dirty="0">
                <a:latin typeface="宋体" pitchFamily="2" charset="-122"/>
                <a:ea typeface="宋体" pitchFamily="2" charset="-122"/>
              </a:rPr>
              <a:t>：在上次正用</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编辑时发生系统崩溃，恢复</a:t>
            </a:r>
            <a:r>
              <a:rPr lang="en-US" altLang="zh-CN" sz="2400" b="1" dirty="0">
                <a:latin typeface="宋体" pitchFamily="2" charset="-122"/>
                <a:ea typeface="宋体" pitchFamily="2" charset="-122"/>
              </a:rPr>
              <a:t>filename </a:t>
            </a:r>
            <a:br>
              <a:rPr lang="en-US" altLang="zh-CN" sz="2400" b="1" dirty="0">
                <a:latin typeface="宋体" pitchFamily="2" charset="-122"/>
                <a:ea typeface="宋体" pitchFamily="2" charset="-122"/>
              </a:rPr>
            </a:br>
            <a:r>
              <a:rPr lang="en-US" altLang="zh-CN" sz="2400" b="1" dirty="0">
                <a:latin typeface="宋体" pitchFamily="2" charset="-122"/>
                <a:ea typeface="宋体" pitchFamily="2" charset="-122"/>
              </a:rPr>
              <a:t>vi filename....filename </a:t>
            </a:r>
            <a:r>
              <a:rPr lang="zh-CN" altLang="en-US" sz="2400" b="1" dirty="0">
                <a:latin typeface="宋体" pitchFamily="2" charset="-122"/>
                <a:ea typeface="宋体" pitchFamily="2" charset="-122"/>
              </a:rPr>
              <a:t>：打开多个文件，依次进行编辑 </a:t>
            </a:r>
            <a:endParaRPr lang="en-US" altLang="zh-CN" sz="2400" b="1" dirty="0">
              <a:latin typeface="宋体" pitchFamily="2" charset="-122"/>
              <a:ea typeface="宋体" pitchFamily="2" charset="-122"/>
            </a:endParaRPr>
          </a:p>
        </p:txBody>
      </p:sp>
    </p:spTree>
    <p:extLst>
      <p:ext uri="{BB962C8B-B14F-4D97-AF65-F5344CB8AC3E}">
        <p14:creationId xmlns:p14="http://schemas.microsoft.com/office/powerpoint/2010/main" val="192002588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
        <p:nvSpPr>
          <p:cNvPr id="4" name="矩形 3"/>
          <p:cNvSpPr/>
          <p:nvPr/>
        </p:nvSpPr>
        <p:spPr>
          <a:xfrm>
            <a:off x="680368" y="1107548"/>
            <a:ext cx="7629647" cy="5613511"/>
          </a:xfrm>
          <a:prstGeom prst="rect">
            <a:avLst/>
          </a:prstGeom>
        </p:spPr>
        <p:txBody>
          <a:bodyPr wrap="square" lIns="72823" tIns="36411" rIns="72823" bIns="36411">
            <a:spAutoFit/>
          </a:bodyPr>
          <a:lstStyle/>
          <a:p>
            <a:pPr algn="l"/>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可以直接用键盘上的光标来上下左右移动，但正规的</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是用小写英文字母「</a:t>
            </a:r>
            <a:r>
              <a:rPr lang="en-US" altLang="zh-CN" sz="2400" b="1" dirty="0">
                <a:latin typeface="宋体" pitchFamily="2" charset="-122"/>
                <a:ea typeface="宋体" pitchFamily="2" charset="-122"/>
              </a:rPr>
              <a:t>h</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j</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k</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l</a:t>
            </a:r>
            <a:r>
              <a:rPr lang="zh-CN" altLang="en-US" sz="2400" b="1" dirty="0">
                <a:latin typeface="宋体" pitchFamily="2" charset="-122"/>
                <a:ea typeface="宋体" pitchFamily="2" charset="-122"/>
              </a:rPr>
              <a:t>」，分别控制光标左、下、上、右移一格。</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ctrl</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b</a:t>
            </a:r>
            <a:r>
              <a:rPr lang="zh-CN" altLang="en-US" sz="2400" b="1" dirty="0">
                <a:latin typeface="宋体" pitchFamily="2" charset="-122"/>
                <a:ea typeface="宋体" pitchFamily="2" charset="-122"/>
              </a:rPr>
              <a:t>」：屏幕往</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后</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移动一页。</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ctrl</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」：屏幕往</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前</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移动一页。</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ctrl</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u</a:t>
            </a:r>
            <a:r>
              <a:rPr lang="zh-CN" altLang="en-US" sz="2400" b="1" dirty="0">
                <a:latin typeface="宋体" pitchFamily="2" charset="-122"/>
                <a:ea typeface="宋体" pitchFamily="2" charset="-122"/>
              </a:rPr>
              <a:t>」：屏幕往</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后</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移动半页。</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ctrl</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d</a:t>
            </a:r>
            <a:r>
              <a:rPr lang="zh-CN" altLang="en-US" sz="2400" b="1" dirty="0">
                <a:latin typeface="宋体" pitchFamily="2" charset="-122"/>
                <a:ea typeface="宋体" pitchFamily="2" charset="-122"/>
              </a:rPr>
              <a:t>」：屏幕往</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前</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移动半页。</a:t>
            </a:r>
          </a:p>
          <a:p>
            <a:pPr algn="l"/>
            <a:r>
              <a:rPr lang="zh-CN" altLang="en-US" sz="2400" b="1" dirty="0">
                <a:latin typeface="宋体" pitchFamily="2" charset="-122"/>
                <a:ea typeface="宋体" pitchFamily="2" charset="-122"/>
              </a:rPr>
              <a:t>　　按数字「</a:t>
            </a:r>
            <a:r>
              <a:rPr lang="en-US" altLang="zh-CN" sz="2400" b="1" dirty="0">
                <a:latin typeface="宋体" pitchFamily="2" charset="-122"/>
                <a:ea typeface="宋体" pitchFamily="2" charset="-122"/>
              </a:rPr>
              <a:t>0</a:t>
            </a:r>
            <a:r>
              <a:rPr lang="zh-CN" altLang="en-US" sz="2400" b="1" dirty="0">
                <a:latin typeface="宋体" pitchFamily="2" charset="-122"/>
                <a:ea typeface="宋体" pitchFamily="2" charset="-122"/>
              </a:rPr>
              <a:t>」：移到文章的开头。</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G</a:t>
            </a:r>
            <a:r>
              <a:rPr lang="zh-CN" altLang="en-US" sz="2400" b="1" dirty="0">
                <a:latin typeface="宋体" pitchFamily="2" charset="-122"/>
                <a:ea typeface="宋体" pitchFamily="2" charset="-122"/>
              </a:rPr>
              <a:t>」：移动到文章的最后。</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」：移动到光标所在行的</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行尾</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」：移动到光标所在行的</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行首</a:t>
            </a:r>
            <a:r>
              <a:rPr lang="en-US" altLang="zh-CN" sz="2400" b="1" dirty="0">
                <a:latin typeface="宋体" pitchFamily="2" charset="-122"/>
                <a:ea typeface="宋体" pitchFamily="2" charset="-122"/>
              </a:rPr>
              <a:t>"</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w</a:t>
            </a:r>
            <a:r>
              <a:rPr lang="zh-CN" altLang="en-US" sz="2400" b="1" dirty="0">
                <a:latin typeface="宋体" pitchFamily="2" charset="-122"/>
                <a:ea typeface="宋体" pitchFamily="2" charset="-122"/>
              </a:rPr>
              <a:t>」：光标跳到下个字的开头</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e</a:t>
            </a:r>
            <a:r>
              <a:rPr lang="zh-CN" altLang="en-US" sz="2400" b="1" dirty="0">
                <a:latin typeface="宋体" pitchFamily="2" charset="-122"/>
                <a:ea typeface="宋体" pitchFamily="2" charset="-122"/>
              </a:rPr>
              <a:t>」：光标跳到下个字的字尾</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b</a:t>
            </a:r>
            <a:r>
              <a:rPr lang="zh-CN" altLang="en-US" sz="2400" b="1" dirty="0">
                <a:latin typeface="宋体" pitchFamily="2" charset="-122"/>
                <a:ea typeface="宋体" pitchFamily="2" charset="-122"/>
              </a:rPr>
              <a:t>」：光标回到上个字的开头</a:t>
            </a:r>
          </a:p>
          <a:p>
            <a:pPr algn="l"/>
            <a:r>
              <a:rPr lang="zh-CN" altLang="en-US" sz="2400" b="1" dirty="0">
                <a:latin typeface="宋体" pitchFamily="2" charset="-122"/>
                <a:ea typeface="宋体" pitchFamily="2" charset="-122"/>
              </a:rPr>
              <a:t>　　按「</a:t>
            </a:r>
            <a:r>
              <a:rPr lang="en-US" altLang="zh-CN" sz="2400" b="1" dirty="0">
                <a:latin typeface="宋体" pitchFamily="2" charset="-122"/>
                <a:ea typeface="宋体" pitchFamily="2" charset="-122"/>
              </a:rPr>
              <a:t>#l</a:t>
            </a:r>
            <a:r>
              <a:rPr lang="zh-CN" altLang="en-US" sz="2400" b="1" dirty="0">
                <a:latin typeface="宋体" pitchFamily="2" charset="-122"/>
                <a:ea typeface="宋体" pitchFamily="2" charset="-122"/>
              </a:rPr>
              <a:t>」：光标移到该行的第</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个位置</a:t>
            </a:r>
          </a:p>
        </p:txBody>
      </p:sp>
    </p:spTree>
    <p:extLst>
      <p:ext uri="{BB962C8B-B14F-4D97-AF65-F5344CB8AC3E}">
        <p14:creationId xmlns:p14="http://schemas.microsoft.com/office/powerpoint/2010/main" val="183810033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937187"/>
            <a:ext cx="8839200" cy="2443413"/>
          </a:xfrm>
          <a:prstGeom prst="rect">
            <a:avLst/>
          </a:prstGeom>
        </p:spPr>
        <p:txBody>
          <a:bodyPr wrap="square" lIns="72823" tIns="36411" rIns="72823" bIns="36411">
            <a:spAutoFit/>
          </a:bodyPr>
          <a:lstStyle/>
          <a:p>
            <a:pPr algn="l"/>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删除文字</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x</a:t>
            </a:r>
            <a:r>
              <a:rPr lang="zh-CN" altLang="en-US" sz="2200" b="1" dirty="0">
                <a:latin typeface="宋体" pitchFamily="2" charset="-122"/>
                <a:ea typeface="宋体" pitchFamily="2" charset="-122"/>
              </a:rPr>
              <a:t>」：每按一次，删除光标所在位置的</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后面</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一个字符。</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#x</a:t>
            </a:r>
            <a:r>
              <a:rPr lang="zh-CN" altLang="en-US" sz="2200" b="1" dirty="0">
                <a:latin typeface="宋体" pitchFamily="2" charset="-122"/>
                <a:ea typeface="宋体" pitchFamily="2" charset="-122"/>
              </a:rPr>
              <a:t>」：</a:t>
            </a:r>
            <a:r>
              <a:rPr lang="zh-CN" altLang="en-US" sz="2200" b="1" dirty="0" smtClean="0">
                <a:latin typeface="宋体" pitchFamily="2" charset="-122"/>
                <a:ea typeface="宋体" pitchFamily="2" charset="-122"/>
              </a:rPr>
              <a:t>例如「</a:t>
            </a:r>
            <a:r>
              <a:rPr lang="en-US" altLang="zh-CN" sz="2200" b="1" dirty="0" smtClean="0">
                <a:latin typeface="宋体" pitchFamily="2" charset="-122"/>
                <a:ea typeface="宋体" pitchFamily="2" charset="-122"/>
              </a:rPr>
              <a:t>6x</a:t>
            </a:r>
            <a:r>
              <a:rPr lang="zh-CN" altLang="en-US" sz="2200" b="1" dirty="0">
                <a:latin typeface="宋体" pitchFamily="2" charset="-122"/>
                <a:ea typeface="宋体" pitchFamily="2" charset="-122"/>
              </a:rPr>
              <a:t>」表示删除光标所在</a:t>
            </a:r>
            <a:r>
              <a:rPr lang="zh-CN" altLang="en-US" sz="2200" b="1" dirty="0" smtClean="0">
                <a:latin typeface="宋体" pitchFamily="2" charset="-122"/>
                <a:ea typeface="宋体" pitchFamily="2" charset="-122"/>
              </a:rPr>
              <a:t>位置</a:t>
            </a:r>
            <a:r>
              <a:rPr lang="en-US" altLang="zh-CN" sz="2200" b="1" dirty="0" smtClean="0">
                <a:latin typeface="宋体" pitchFamily="2" charset="-122"/>
                <a:ea typeface="宋体" pitchFamily="2" charset="-122"/>
              </a:rPr>
              <a:t>"</a:t>
            </a:r>
            <a:r>
              <a:rPr lang="zh-CN" altLang="en-US" sz="2200" b="1" dirty="0">
                <a:latin typeface="宋体" pitchFamily="2" charset="-122"/>
                <a:ea typeface="宋体" pitchFamily="2" charset="-122"/>
              </a:rPr>
              <a:t>后面</a:t>
            </a:r>
            <a:r>
              <a:rPr lang="en-US" altLang="zh-CN" sz="2200" b="1" dirty="0">
                <a:latin typeface="宋体" pitchFamily="2" charset="-122"/>
                <a:ea typeface="宋体" pitchFamily="2" charset="-122"/>
              </a:rPr>
              <a:t>"6</a:t>
            </a:r>
            <a:r>
              <a:rPr lang="zh-CN" altLang="en-US" sz="2200" b="1" dirty="0">
                <a:latin typeface="宋体" pitchFamily="2" charset="-122"/>
                <a:ea typeface="宋体" pitchFamily="2" charset="-122"/>
              </a:rPr>
              <a:t>个字符。</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X</a:t>
            </a:r>
            <a:r>
              <a:rPr lang="zh-CN" altLang="en-US" sz="2200" b="1" dirty="0">
                <a:latin typeface="宋体" pitchFamily="2" charset="-122"/>
                <a:ea typeface="宋体" pitchFamily="2" charset="-122"/>
              </a:rPr>
              <a:t>」：</a:t>
            </a:r>
            <a:r>
              <a:rPr lang="zh-CN" altLang="en-US" sz="2200" b="1" dirty="0" smtClean="0">
                <a:latin typeface="宋体" pitchFamily="2" charset="-122"/>
                <a:ea typeface="宋体" pitchFamily="2" charset="-122"/>
              </a:rPr>
              <a:t>大写</a:t>
            </a:r>
            <a:r>
              <a:rPr lang="en-US" altLang="zh-CN" sz="2200" b="1" dirty="0" smtClean="0">
                <a:latin typeface="宋体" pitchFamily="2" charset="-122"/>
                <a:ea typeface="宋体" pitchFamily="2" charset="-122"/>
              </a:rPr>
              <a:t>X</a:t>
            </a:r>
            <a:r>
              <a:rPr lang="zh-CN" altLang="en-US" sz="2200" b="1" dirty="0">
                <a:latin typeface="宋体" pitchFamily="2" charset="-122"/>
                <a:ea typeface="宋体" pitchFamily="2" charset="-122"/>
              </a:rPr>
              <a:t>，每按一次，删除光标所在位置的</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前面</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一个字符。</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#X</a:t>
            </a:r>
            <a:r>
              <a:rPr lang="zh-CN" altLang="en-US" sz="2200" b="1" dirty="0">
                <a:latin typeface="宋体" pitchFamily="2" charset="-122"/>
                <a:ea typeface="宋体" pitchFamily="2" charset="-122"/>
              </a:rPr>
              <a:t>」：例如，「</a:t>
            </a:r>
            <a:r>
              <a:rPr lang="en-US" altLang="zh-CN" sz="2200" b="1" dirty="0">
                <a:latin typeface="宋体" pitchFamily="2" charset="-122"/>
                <a:ea typeface="宋体" pitchFamily="2" charset="-122"/>
              </a:rPr>
              <a:t>20X</a:t>
            </a:r>
            <a:r>
              <a:rPr lang="zh-CN" altLang="en-US" sz="2200" b="1" dirty="0">
                <a:latin typeface="宋体" pitchFamily="2" charset="-122"/>
                <a:ea typeface="宋体" pitchFamily="2" charset="-122"/>
              </a:rPr>
              <a:t>」表示删除光标所在位置的</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前面</a:t>
            </a:r>
            <a:r>
              <a:rPr lang="en-US" altLang="zh-CN" sz="2200" b="1" dirty="0">
                <a:latin typeface="宋体" pitchFamily="2" charset="-122"/>
                <a:ea typeface="宋体" pitchFamily="2" charset="-122"/>
              </a:rPr>
              <a:t>"20</a:t>
            </a:r>
            <a:r>
              <a:rPr lang="zh-CN" altLang="en-US" sz="2200" b="1" dirty="0">
                <a:latin typeface="宋体" pitchFamily="2" charset="-122"/>
                <a:ea typeface="宋体" pitchFamily="2" charset="-122"/>
              </a:rPr>
              <a:t>个字符。</a:t>
            </a: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dd</a:t>
            </a:r>
            <a:r>
              <a:rPr lang="zh-CN" altLang="en-US" sz="2200" b="1" dirty="0">
                <a:latin typeface="宋体" pitchFamily="2" charset="-122"/>
                <a:ea typeface="宋体" pitchFamily="2" charset="-122"/>
              </a:rPr>
              <a:t>」：删除光标所在行。</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dd</a:t>
            </a:r>
            <a:r>
              <a:rPr lang="zh-CN" altLang="en-US" sz="2200" b="1" dirty="0">
                <a:latin typeface="宋体" pitchFamily="2" charset="-122"/>
                <a:ea typeface="宋体" pitchFamily="2" charset="-122"/>
              </a:rPr>
              <a:t>」：从光标所在行开始删除</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行</a:t>
            </a:r>
          </a:p>
        </p:txBody>
      </p:sp>
      <p:sp>
        <p:nvSpPr>
          <p:cNvPr id="4" name="矩形 3"/>
          <p:cNvSpPr/>
          <p:nvPr/>
        </p:nvSpPr>
        <p:spPr>
          <a:xfrm>
            <a:off x="304801" y="3733799"/>
            <a:ext cx="8686799" cy="2781967"/>
          </a:xfrm>
          <a:prstGeom prst="rect">
            <a:avLst/>
          </a:prstGeom>
        </p:spPr>
        <p:txBody>
          <a:bodyPr wrap="square" lIns="72823" tIns="36411" rIns="72823" bIns="36411">
            <a:spAutoFit/>
          </a:bodyPr>
          <a:lstStyle/>
          <a:p>
            <a:pPr algn="l"/>
            <a:r>
              <a:rPr lang="zh-CN" altLang="en-US" sz="2200" b="1" dirty="0">
                <a:latin typeface="宋体" pitchFamily="2" charset="-122"/>
                <a:ea typeface="宋体" pitchFamily="2" charset="-122"/>
              </a:rPr>
              <a:t>复制</a:t>
            </a: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yw</a:t>
            </a:r>
            <a:r>
              <a:rPr lang="zh-CN" altLang="en-US" sz="2200" b="1" dirty="0">
                <a:latin typeface="宋体" pitchFamily="2" charset="-122"/>
                <a:ea typeface="宋体" pitchFamily="2" charset="-122"/>
              </a:rPr>
              <a:t>」：将光标所在之处到字尾的字符复制到缓冲区中。</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yw</a:t>
            </a:r>
            <a:r>
              <a:rPr lang="zh-CN" altLang="en-US" sz="2200" b="1" dirty="0">
                <a:latin typeface="宋体" pitchFamily="2" charset="-122"/>
                <a:ea typeface="宋体" pitchFamily="2" charset="-122"/>
              </a:rPr>
              <a:t>」：复制</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个字到缓冲区</a:t>
            </a: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yy</a:t>
            </a:r>
            <a:r>
              <a:rPr lang="zh-CN" altLang="en-US" sz="2200" b="1" dirty="0">
                <a:latin typeface="宋体" pitchFamily="2" charset="-122"/>
                <a:ea typeface="宋体" pitchFamily="2" charset="-122"/>
              </a:rPr>
              <a:t>」：复制光标所在行到缓冲区。</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yy</a:t>
            </a:r>
            <a:r>
              <a:rPr lang="zh-CN" altLang="en-US" sz="2200" b="1" dirty="0">
                <a:latin typeface="宋体" pitchFamily="2" charset="-122"/>
                <a:ea typeface="宋体" pitchFamily="2" charset="-122"/>
              </a:rPr>
              <a:t>」：例如，「</a:t>
            </a:r>
            <a:r>
              <a:rPr lang="en-US" altLang="zh-CN" sz="2200" b="1" dirty="0">
                <a:latin typeface="宋体" pitchFamily="2" charset="-122"/>
                <a:ea typeface="宋体" pitchFamily="2" charset="-122"/>
              </a:rPr>
              <a:t>6yy</a:t>
            </a:r>
            <a:r>
              <a:rPr lang="zh-CN" altLang="en-US" sz="2200" b="1" dirty="0">
                <a:latin typeface="宋体" pitchFamily="2" charset="-122"/>
                <a:ea typeface="宋体" pitchFamily="2" charset="-122"/>
              </a:rPr>
              <a:t>」表示拷贝从光标所在的该行</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往下数</a:t>
            </a:r>
            <a:r>
              <a:rPr lang="en-US" altLang="zh-CN" sz="2200" b="1" dirty="0">
                <a:latin typeface="宋体" pitchFamily="2" charset="-122"/>
                <a:ea typeface="宋体" pitchFamily="2" charset="-122"/>
              </a:rPr>
              <a:t>"6</a:t>
            </a:r>
            <a:r>
              <a:rPr lang="zh-CN" altLang="en-US" sz="2200" b="1" dirty="0">
                <a:latin typeface="宋体" pitchFamily="2" charset="-122"/>
                <a:ea typeface="宋体" pitchFamily="2" charset="-122"/>
              </a:rPr>
              <a:t>行文字。</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p</a:t>
            </a:r>
            <a:r>
              <a:rPr lang="zh-CN" altLang="en-US" sz="2200" b="1" dirty="0">
                <a:latin typeface="宋体" pitchFamily="2" charset="-122"/>
                <a:ea typeface="宋体" pitchFamily="2" charset="-122"/>
              </a:rPr>
              <a:t>」：将缓冲区内的字符贴到光标所在位置。注意：所有与</a:t>
            </a:r>
            <a:r>
              <a:rPr lang="en-US" altLang="zh-CN" sz="2200" b="1" dirty="0">
                <a:latin typeface="宋体" pitchFamily="2" charset="-122"/>
                <a:ea typeface="宋体" pitchFamily="2" charset="-122"/>
              </a:rPr>
              <a:t>"y"</a:t>
            </a:r>
            <a:r>
              <a:rPr lang="zh-CN" altLang="en-US" sz="2200" b="1" dirty="0">
                <a:latin typeface="宋体" pitchFamily="2" charset="-122"/>
                <a:ea typeface="宋体" pitchFamily="2" charset="-122"/>
              </a:rPr>
              <a:t>有关的复制命令都必须与</a:t>
            </a:r>
            <a:r>
              <a:rPr lang="en-US" altLang="zh-CN" sz="2200" b="1" dirty="0">
                <a:latin typeface="宋体" pitchFamily="2" charset="-122"/>
                <a:ea typeface="宋体" pitchFamily="2" charset="-122"/>
              </a:rPr>
              <a:t>"p"</a:t>
            </a:r>
            <a:r>
              <a:rPr lang="zh-CN" altLang="en-US" sz="2200" b="1" dirty="0">
                <a:latin typeface="宋体" pitchFamily="2" charset="-122"/>
                <a:ea typeface="宋体" pitchFamily="2" charset="-122"/>
              </a:rPr>
              <a:t>配合才能完成复制与粘贴功能。</a:t>
            </a:r>
          </a:p>
        </p:txBody>
      </p:sp>
      <p:sp>
        <p:nvSpPr>
          <p:cNvPr id="5" name="TextBox 4"/>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extLst>
      <p:ext uri="{BB962C8B-B14F-4D97-AF65-F5344CB8AC3E}">
        <p14:creationId xmlns:p14="http://schemas.microsoft.com/office/powerpoint/2010/main" val="293378009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eaLnBrk="1" hangingPunct="1"/>
            <a:r>
              <a:rPr lang="zh-CN" altLang="en-US" dirty="0" smtClean="0"/>
              <a:t>因为</a:t>
            </a:r>
            <a:r>
              <a:rPr lang="en-US" altLang="zh-CN" dirty="0"/>
              <a:t>AT&amp;T</a:t>
            </a:r>
            <a:r>
              <a:rPr lang="zh-CN" altLang="en-US" dirty="0"/>
              <a:t>的政策改变，在</a:t>
            </a:r>
            <a:r>
              <a:rPr lang="en-US" altLang="zh-CN" dirty="0"/>
              <a:t>Version 7 Unix</a:t>
            </a:r>
            <a:r>
              <a:rPr lang="zh-CN" altLang="en-US" dirty="0"/>
              <a:t>推出之后，发布新的使用条款，将</a:t>
            </a:r>
            <a:r>
              <a:rPr lang="en-US" altLang="zh-CN" dirty="0"/>
              <a:t>UNIX</a:t>
            </a:r>
            <a:r>
              <a:rPr lang="zh-CN" altLang="en-US" dirty="0"/>
              <a:t>源代码私有化，在大学中不再能使用</a:t>
            </a:r>
            <a:r>
              <a:rPr lang="en-US" altLang="zh-CN" dirty="0"/>
              <a:t>UNIX</a:t>
            </a:r>
            <a:r>
              <a:rPr lang="zh-CN" altLang="en-US" dirty="0"/>
              <a:t>源代码。塔能鲍姆教授为了能在课堂上教授学生操作系统运作的实务细节，决定在不使用任何</a:t>
            </a:r>
            <a:r>
              <a:rPr lang="en-US" altLang="zh-CN" dirty="0"/>
              <a:t>AT&amp;T</a:t>
            </a:r>
            <a:r>
              <a:rPr lang="zh-CN" altLang="en-US" dirty="0"/>
              <a:t>的源代码前提下，自行开发与</a:t>
            </a:r>
            <a:r>
              <a:rPr lang="en-US" altLang="zh-CN" dirty="0"/>
              <a:t>UNIX</a:t>
            </a:r>
            <a:r>
              <a:rPr lang="zh-CN" altLang="en-US" dirty="0"/>
              <a:t>兼容的操作系统，以避免版权上的争议。他以小型</a:t>
            </a:r>
            <a:r>
              <a:rPr lang="en-US" altLang="zh-CN" dirty="0"/>
              <a:t>UNIX</a:t>
            </a:r>
            <a:r>
              <a:rPr lang="zh-CN" altLang="en-US" dirty="0"/>
              <a:t>（</a:t>
            </a:r>
            <a:r>
              <a:rPr lang="en-US" altLang="zh-CN" dirty="0"/>
              <a:t>mini-UNIX</a:t>
            </a:r>
            <a:r>
              <a:rPr lang="zh-CN" altLang="en-US" dirty="0"/>
              <a:t>）之意，将它称为</a:t>
            </a:r>
            <a:r>
              <a:rPr lang="en-US" altLang="zh-CN" dirty="0"/>
              <a:t>MINIX</a:t>
            </a:r>
            <a:r>
              <a:rPr lang="zh-CN" altLang="en-US" dirty="0" smtClean="0"/>
              <a:t>。</a:t>
            </a:r>
            <a:endParaRPr lang="en-US" altLang="zh-CN" dirty="0" smtClean="0"/>
          </a:p>
          <a:p>
            <a:r>
              <a:rPr lang="en-US" altLang="zh-CN" dirty="0"/>
              <a:t>MINIX</a:t>
            </a:r>
            <a:r>
              <a:rPr lang="zh-CN" altLang="en-US" dirty="0"/>
              <a:t>最初发布于</a:t>
            </a:r>
            <a:r>
              <a:rPr lang="en-US" altLang="zh-CN" dirty="0"/>
              <a:t>1987</a:t>
            </a:r>
            <a:r>
              <a:rPr lang="zh-CN" altLang="en-US" dirty="0"/>
              <a:t>年，是荷兰阿姆斯特丹的</a:t>
            </a:r>
            <a:r>
              <a:rPr lang="en-US" altLang="zh-CN" dirty="0" err="1"/>
              <a:t>Vrije</a:t>
            </a:r>
            <a:r>
              <a:rPr lang="zh-CN" altLang="en-US" dirty="0"/>
              <a:t>大学计算机科学系的</a:t>
            </a:r>
            <a:r>
              <a:rPr lang="en-US" altLang="zh-CN" dirty="0"/>
              <a:t>Andrew S. </a:t>
            </a:r>
            <a:r>
              <a:rPr lang="en-US" altLang="zh-CN" dirty="0" err="1"/>
              <a:t>Tanenbaum</a:t>
            </a:r>
            <a:r>
              <a:rPr lang="zh-CN" altLang="en-US" dirty="0"/>
              <a:t>教授所发展的一个类</a:t>
            </a:r>
            <a:r>
              <a:rPr lang="en-US" altLang="zh-CN" dirty="0"/>
              <a:t>Unix</a:t>
            </a:r>
            <a:r>
              <a:rPr lang="zh-CN" altLang="en-US" dirty="0"/>
              <a:t>操作系统。</a:t>
            </a:r>
            <a:endParaRPr lang="en-US" altLang="zh-CN" dirty="0"/>
          </a:p>
          <a:p>
            <a:pPr eaLnBrk="1" hangingPunct="1"/>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上箭头标注 3"/>
          <p:cNvSpPr/>
          <p:nvPr/>
        </p:nvSpPr>
        <p:spPr bwMode="auto">
          <a:xfrm>
            <a:off x="202406" y="4953000"/>
            <a:ext cx="8805862" cy="1905000"/>
          </a:xfrm>
          <a:prstGeom prst="upArrowCallout">
            <a:avLst>
              <a:gd name="adj1" fmla="val 9087"/>
              <a:gd name="adj2" fmla="val 12772"/>
              <a:gd name="adj3" fmla="val 19000"/>
              <a:gd name="adj4" fmla="val 70977"/>
            </a:avLst>
          </a:prstGeom>
          <a:solidFill>
            <a:schemeClr val="accent1">
              <a:lumMod val="40000"/>
              <a:lumOff val="6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zh-CN" altLang="en-US" sz="2000" dirty="0">
                <a:latin typeface="宋体" pitchFamily="2" charset="-122"/>
                <a:ea typeface="宋体" pitchFamily="2" charset="-122"/>
              </a:rPr>
              <a:t>著名的技术作家、教育家和研究者，</a:t>
            </a:r>
            <a:r>
              <a:rPr lang="en-US" altLang="zh-CN" sz="2000" dirty="0">
                <a:latin typeface="宋体" pitchFamily="2" charset="-122"/>
                <a:ea typeface="宋体" pitchFamily="2" charset="-122"/>
              </a:rPr>
              <a:t>IEEE</a:t>
            </a:r>
            <a:r>
              <a:rPr lang="zh-CN" altLang="en-US" sz="2000" dirty="0">
                <a:latin typeface="宋体" pitchFamily="2" charset="-122"/>
                <a:ea typeface="宋体" pitchFamily="2" charset="-122"/>
              </a:rPr>
              <a:t>高级会员、</a:t>
            </a:r>
            <a:r>
              <a:rPr lang="en-US" altLang="zh-CN" sz="2000" dirty="0">
                <a:latin typeface="宋体" pitchFamily="2" charset="-122"/>
                <a:ea typeface="宋体" pitchFamily="2" charset="-122"/>
              </a:rPr>
              <a:t>ACM</a:t>
            </a:r>
            <a:r>
              <a:rPr lang="zh-CN" altLang="en-US" sz="2000" dirty="0">
                <a:latin typeface="宋体" pitchFamily="2" charset="-122"/>
                <a:ea typeface="宋体" pitchFamily="2" charset="-122"/>
              </a:rPr>
              <a:t>高级会员、荷兰皇家艺术和科学院院士、</a:t>
            </a:r>
            <a:r>
              <a:rPr lang="en-US" altLang="zh-CN" sz="2000" dirty="0">
                <a:latin typeface="宋体" pitchFamily="2" charset="-122"/>
                <a:ea typeface="宋体" pitchFamily="2" charset="-122"/>
              </a:rPr>
              <a:t>1994</a:t>
            </a:r>
            <a:r>
              <a:rPr lang="zh-CN" altLang="en-US" sz="2000" dirty="0">
                <a:latin typeface="宋体" pitchFamily="2" charset="-122"/>
                <a:ea typeface="宋体" pitchFamily="2" charset="-122"/>
              </a:rPr>
              <a:t>年</a:t>
            </a:r>
            <a:r>
              <a:rPr lang="en-US" altLang="zh-CN" sz="2000" dirty="0">
                <a:latin typeface="宋体" pitchFamily="2" charset="-122"/>
                <a:ea typeface="宋体" pitchFamily="2" charset="-122"/>
              </a:rPr>
              <a:t>ACM Karl V. </a:t>
            </a:r>
            <a:r>
              <a:rPr lang="en-US" altLang="zh-CN" sz="2000" dirty="0" err="1">
                <a:latin typeface="宋体" pitchFamily="2" charset="-122"/>
                <a:ea typeface="宋体" pitchFamily="2" charset="-122"/>
              </a:rPr>
              <a:t>Karlstrom</a:t>
            </a:r>
            <a:r>
              <a:rPr lang="zh-CN" altLang="en-US" sz="2000" dirty="0">
                <a:latin typeface="宋体" pitchFamily="2" charset="-122"/>
                <a:ea typeface="宋体" pitchFamily="2" charset="-122"/>
              </a:rPr>
              <a:t>杰出教育奖、</a:t>
            </a:r>
            <a:r>
              <a:rPr lang="en-US" altLang="zh-CN" sz="2000" dirty="0">
                <a:latin typeface="宋体" pitchFamily="2" charset="-122"/>
                <a:ea typeface="宋体" pitchFamily="2" charset="-122"/>
              </a:rPr>
              <a:t>1997</a:t>
            </a:r>
            <a:r>
              <a:rPr lang="zh-CN" altLang="en-US" sz="2000" dirty="0">
                <a:latin typeface="宋体" pitchFamily="2" charset="-122"/>
                <a:ea typeface="宋体" pitchFamily="2" charset="-122"/>
              </a:rPr>
              <a:t>年</a:t>
            </a:r>
            <a:r>
              <a:rPr lang="en-US" altLang="zh-CN" sz="2000" dirty="0">
                <a:latin typeface="宋体" pitchFamily="2" charset="-122"/>
                <a:ea typeface="宋体" pitchFamily="2" charset="-122"/>
              </a:rPr>
              <a:t>ACM</a:t>
            </a:r>
            <a:r>
              <a:rPr lang="zh-CN" altLang="en-US" sz="2000" dirty="0">
                <a:latin typeface="宋体" pitchFamily="2" charset="-122"/>
                <a:ea typeface="宋体" pitchFamily="2" charset="-122"/>
              </a:rPr>
              <a:t>计算机科学教育杰出贡献奖、</a:t>
            </a:r>
            <a:r>
              <a:rPr lang="en-US" altLang="zh-CN" sz="2000" dirty="0">
                <a:latin typeface="宋体" pitchFamily="2" charset="-122"/>
                <a:ea typeface="宋体" pitchFamily="2" charset="-122"/>
              </a:rPr>
              <a:t>2002</a:t>
            </a:r>
            <a:r>
              <a:rPr lang="zh-CN" altLang="en-US" sz="2000" dirty="0">
                <a:latin typeface="宋体" pitchFamily="2" charset="-122"/>
                <a:ea typeface="宋体" pitchFamily="2" charset="-122"/>
              </a:rPr>
              <a:t>年</a:t>
            </a:r>
            <a:r>
              <a:rPr lang="en-US" altLang="zh-CN" sz="2000" dirty="0" err="1">
                <a:latin typeface="宋体" pitchFamily="2" charset="-122"/>
                <a:ea typeface="宋体" pitchFamily="2" charset="-122"/>
              </a:rPr>
              <a:t>Texty</a:t>
            </a:r>
            <a:r>
              <a:rPr lang="zh-CN" altLang="en-US" sz="2000" dirty="0">
                <a:latin typeface="宋体" pitchFamily="2" charset="-122"/>
                <a:ea typeface="宋体" pitchFamily="2" charset="-122"/>
              </a:rPr>
              <a:t>卓越教材奖、第</a:t>
            </a:r>
            <a:r>
              <a:rPr lang="en-US" altLang="zh-CN" sz="2000" dirty="0">
                <a:latin typeface="宋体" pitchFamily="2" charset="-122"/>
                <a:ea typeface="宋体" pitchFamily="2" charset="-122"/>
              </a:rPr>
              <a:t>10</a:t>
            </a:r>
            <a:r>
              <a:rPr lang="zh-CN" altLang="en-US" sz="2000" dirty="0">
                <a:latin typeface="宋体" pitchFamily="2" charset="-122"/>
                <a:ea typeface="宋体" pitchFamily="2" charset="-122"/>
              </a:rPr>
              <a:t>届</a:t>
            </a:r>
            <a:r>
              <a:rPr lang="en-US" altLang="zh-CN" sz="2000" dirty="0">
                <a:latin typeface="宋体" pitchFamily="2" charset="-122"/>
                <a:ea typeface="宋体" pitchFamily="2" charset="-122"/>
              </a:rPr>
              <a:t>ACM</a:t>
            </a:r>
            <a:r>
              <a:rPr lang="zh-CN" altLang="en-US" sz="2000" dirty="0">
                <a:latin typeface="宋体" pitchFamily="2" charset="-122"/>
                <a:ea typeface="宋体" pitchFamily="2" charset="-122"/>
              </a:rPr>
              <a:t>操作系统原理研讨会杰出论文奖</a:t>
            </a: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rgbClr val="000000"/>
              </a:solidFill>
              <a:effectLst/>
              <a:sym typeface="Gill Sans" charset="0"/>
            </a:endParaRPr>
          </a:p>
        </p:txBody>
      </p:sp>
    </p:spTree>
    <p:custDataLst>
      <p:tags r:id="rId1"/>
    </p:custDataLst>
    <p:extLst>
      <p:ext uri="{BB962C8B-B14F-4D97-AF65-F5344CB8AC3E}">
        <p14:creationId xmlns:p14="http://schemas.microsoft.com/office/powerpoint/2010/main" val="576539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970992"/>
            <a:ext cx="8382000" cy="5151846"/>
          </a:xfrm>
          <a:prstGeom prst="rect">
            <a:avLst/>
          </a:prstGeom>
        </p:spPr>
        <p:txBody>
          <a:bodyPr wrap="square" lIns="72823" tIns="36411" rIns="72823" bIns="36411">
            <a:spAutoFit/>
          </a:bodyPr>
          <a:lstStyle/>
          <a:p>
            <a:pPr algn="l"/>
            <a:r>
              <a:rPr lang="zh-CN" altLang="en-US" sz="2200" b="1" dirty="0">
                <a:latin typeface="宋体" pitchFamily="2" charset="-122"/>
                <a:ea typeface="宋体" pitchFamily="2" charset="-122"/>
              </a:rPr>
              <a:t>替换</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r</a:t>
            </a:r>
            <a:r>
              <a:rPr lang="zh-CN" altLang="en-US" sz="2200" b="1" dirty="0">
                <a:latin typeface="宋体" pitchFamily="2" charset="-122"/>
                <a:ea typeface="宋体" pitchFamily="2" charset="-122"/>
              </a:rPr>
              <a:t>」：替换光标所在处的字符。</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R</a:t>
            </a:r>
            <a:r>
              <a:rPr lang="zh-CN" altLang="en-US" sz="2200" b="1" dirty="0">
                <a:latin typeface="宋体" pitchFamily="2" charset="-122"/>
                <a:ea typeface="宋体" pitchFamily="2" charset="-122"/>
              </a:rPr>
              <a:t>」：替换光标所到之处的字符，直到按下「</a:t>
            </a:r>
            <a:r>
              <a:rPr lang="en-US" altLang="zh-CN" sz="2200" b="1" dirty="0">
                <a:latin typeface="宋体" pitchFamily="2" charset="-122"/>
                <a:ea typeface="宋体" pitchFamily="2" charset="-122"/>
              </a:rPr>
              <a:t>ESC</a:t>
            </a:r>
            <a:r>
              <a:rPr lang="zh-CN" altLang="en-US" sz="2200" b="1" dirty="0">
                <a:latin typeface="宋体" pitchFamily="2" charset="-122"/>
                <a:ea typeface="宋体" pitchFamily="2" charset="-122"/>
              </a:rPr>
              <a:t>」键为止。</a:t>
            </a:r>
            <a:endParaRPr lang="en-US" altLang="zh-CN" sz="2200" b="1" dirty="0">
              <a:latin typeface="宋体" pitchFamily="2" charset="-122"/>
              <a:ea typeface="宋体" pitchFamily="2" charset="-122"/>
            </a:endParaRPr>
          </a:p>
          <a:p>
            <a:pPr algn="l"/>
            <a:endParaRPr lang="en-US" altLang="zh-CN" sz="2200" b="1" dirty="0">
              <a:latin typeface="宋体" pitchFamily="2" charset="-122"/>
              <a:ea typeface="宋体" pitchFamily="2" charset="-122"/>
            </a:endParaRPr>
          </a:p>
          <a:p>
            <a:pPr algn="l"/>
            <a:r>
              <a:rPr lang="zh-CN" altLang="en-US" sz="2200" b="1" dirty="0">
                <a:latin typeface="宋体" pitchFamily="2" charset="-122"/>
                <a:ea typeface="宋体" pitchFamily="2" charset="-122"/>
              </a:rPr>
              <a:t>恢</a:t>
            </a:r>
            <a:r>
              <a:rPr lang="zh-CN" altLang="en-US" sz="2200" b="1" dirty="0">
                <a:latin typeface="宋体" pitchFamily="2" charset="-122"/>
                <a:ea typeface="宋体" pitchFamily="2" charset="-122"/>
              </a:rPr>
              <a:t>复</a:t>
            </a:r>
            <a:r>
              <a:rPr lang="zh-CN" altLang="en-US" sz="2200" b="1" dirty="0">
                <a:latin typeface="宋体" pitchFamily="2" charset="-122"/>
                <a:ea typeface="宋体" pitchFamily="2" charset="-122"/>
              </a:rPr>
              <a:t>上一次操作</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u</a:t>
            </a:r>
            <a:r>
              <a:rPr lang="zh-CN" altLang="en-US" sz="2200" b="1" dirty="0">
                <a:latin typeface="宋体" pitchFamily="2" charset="-122"/>
                <a:ea typeface="宋体" pitchFamily="2" charset="-122"/>
              </a:rPr>
              <a:t>」：如果您误执行一个命令，可以马上按下「</a:t>
            </a:r>
            <a:r>
              <a:rPr lang="en-US" altLang="zh-CN" sz="2200" b="1" dirty="0">
                <a:latin typeface="宋体" pitchFamily="2" charset="-122"/>
                <a:ea typeface="宋体" pitchFamily="2" charset="-122"/>
              </a:rPr>
              <a:t>u</a:t>
            </a:r>
            <a:r>
              <a:rPr lang="zh-CN" altLang="en-US" sz="2200" b="1" dirty="0">
                <a:latin typeface="宋体" pitchFamily="2" charset="-122"/>
                <a:ea typeface="宋体" pitchFamily="2" charset="-122"/>
              </a:rPr>
              <a:t>」，回到上一个操作。按多次</a:t>
            </a:r>
            <a:r>
              <a:rPr lang="en-US" altLang="zh-CN" sz="2200" b="1" dirty="0">
                <a:latin typeface="宋体" pitchFamily="2" charset="-122"/>
                <a:ea typeface="宋体" pitchFamily="2" charset="-122"/>
              </a:rPr>
              <a:t>"u"</a:t>
            </a:r>
            <a:r>
              <a:rPr lang="zh-CN" altLang="en-US" sz="2200" b="1" dirty="0">
                <a:latin typeface="宋体" pitchFamily="2" charset="-122"/>
                <a:ea typeface="宋体" pitchFamily="2" charset="-122"/>
              </a:rPr>
              <a:t>可以执行多次回复。</a:t>
            </a:r>
          </a:p>
          <a:p>
            <a:pPr algn="l"/>
            <a:r>
              <a:rPr lang="zh-CN" altLang="en-US" sz="2200" b="1" dirty="0">
                <a:latin typeface="宋体" pitchFamily="2" charset="-122"/>
                <a:ea typeface="宋体" pitchFamily="2" charset="-122"/>
              </a:rPr>
              <a:t> </a:t>
            </a:r>
          </a:p>
          <a:p>
            <a:pPr algn="l"/>
            <a:r>
              <a:rPr lang="zh-CN" altLang="en-US" sz="2200" b="1" dirty="0">
                <a:latin typeface="宋体" pitchFamily="2" charset="-122"/>
                <a:ea typeface="宋体" pitchFamily="2" charset="-122"/>
              </a:rPr>
              <a:t>更改</a:t>
            </a:r>
            <a:endParaRPr lang="zh-CN" altLang="en-US" sz="2200" b="1" dirty="0">
              <a:latin typeface="宋体" pitchFamily="2" charset="-122"/>
              <a:ea typeface="宋体" pitchFamily="2" charset="-122"/>
            </a:endParaRP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cw</a:t>
            </a:r>
            <a:r>
              <a:rPr lang="zh-CN" altLang="en-US" sz="2200" b="1" dirty="0">
                <a:latin typeface="宋体" pitchFamily="2" charset="-122"/>
                <a:ea typeface="宋体" pitchFamily="2" charset="-122"/>
              </a:rPr>
              <a:t>」：更改光标所在处的字到字尾处</a:t>
            </a: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c#w</a:t>
            </a:r>
            <a:r>
              <a:rPr lang="zh-CN" altLang="en-US" sz="2200" b="1" dirty="0">
                <a:latin typeface="宋体" pitchFamily="2" charset="-122"/>
                <a:ea typeface="宋体" pitchFamily="2" charset="-122"/>
              </a:rPr>
              <a:t>」：例如，「</a:t>
            </a:r>
            <a:r>
              <a:rPr lang="en-US" altLang="zh-CN" sz="2200" b="1" dirty="0">
                <a:latin typeface="宋体" pitchFamily="2" charset="-122"/>
                <a:ea typeface="宋体" pitchFamily="2" charset="-122"/>
              </a:rPr>
              <a:t>c3w</a:t>
            </a:r>
            <a:r>
              <a:rPr lang="zh-CN" altLang="en-US" sz="2200" b="1" dirty="0">
                <a:latin typeface="宋体" pitchFamily="2" charset="-122"/>
                <a:ea typeface="宋体" pitchFamily="2" charset="-122"/>
              </a:rPr>
              <a:t>」表示更改</a:t>
            </a:r>
            <a:r>
              <a:rPr lang="en-US" altLang="zh-CN" sz="2200" b="1" dirty="0">
                <a:latin typeface="宋体" pitchFamily="2" charset="-122"/>
                <a:ea typeface="宋体" pitchFamily="2" charset="-122"/>
              </a:rPr>
              <a:t>3</a:t>
            </a:r>
            <a:r>
              <a:rPr lang="zh-CN" altLang="en-US" sz="2200" b="1" dirty="0">
                <a:latin typeface="宋体" pitchFamily="2" charset="-122"/>
                <a:ea typeface="宋体" pitchFamily="2" charset="-122"/>
              </a:rPr>
              <a:t>个字</a:t>
            </a:r>
          </a:p>
          <a:p>
            <a:pPr algn="l"/>
            <a:endParaRPr lang="en-US" altLang="zh-CN" sz="2200" b="1" dirty="0">
              <a:latin typeface="宋体" pitchFamily="2" charset="-122"/>
              <a:ea typeface="宋体" pitchFamily="2" charset="-122"/>
            </a:endParaRPr>
          </a:p>
          <a:p>
            <a:pPr algn="l"/>
            <a:r>
              <a:rPr lang="zh-CN" altLang="en-US" sz="2200" b="1" dirty="0">
                <a:latin typeface="宋体" pitchFamily="2" charset="-122"/>
                <a:ea typeface="宋体" pitchFamily="2" charset="-122"/>
              </a:rPr>
              <a:t>跳至指定的行</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ctrl</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g</a:t>
            </a:r>
            <a:r>
              <a:rPr lang="zh-CN" altLang="en-US" sz="2200" b="1" dirty="0">
                <a:latin typeface="宋体" pitchFamily="2" charset="-122"/>
                <a:ea typeface="宋体" pitchFamily="2" charset="-122"/>
              </a:rPr>
              <a:t>」列出光标所在行的行号。</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#G</a:t>
            </a:r>
            <a:r>
              <a:rPr lang="zh-CN" altLang="en-US" sz="2200" b="1" dirty="0">
                <a:latin typeface="宋体" pitchFamily="2" charset="-122"/>
                <a:ea typeface="宋体" pitchFamily="2" charset="-122"/>
              </a:rPr>
              <a:t>」：例如，「</a:t>
            </a:r>
            <a:r>
              <a:rPr lang="en-US" altLang="zh-CN" sz="2200" b="1" dirty="0">
                <a:latin typeface="宋体" pitchFamily="2" charset="-122"/>
                <a:ea typeface="宋体" pitchFamily="2" charset="-122"/>
              </a:rPr>
              <a:t>15G</a:t>
            </a:r>
            <a:r>
              <a:rPr lang="zh-CN" altLang="en-US" sz="2200" b="1" dirty="0">
                <a:latin typeface="宋体" pitchFamily="2" charset="-122"/>
                <a:ea typeface="宋体" pitchFamily="2" charset="-122"/>
              </a:rPr>
              <a:t>」，表示移动光标至文章的第</a:t>
            </a:r>
            <a:r>
              <a:rPr lang="en-US" altLang="zh-CN" sz="2200" b="1" dirty="0">
                <a:latin typeface="宋体" pitchFamily="2" charset="-122"/>
                <a:ea typeface="宋体" pitchFamily="2" charset="-122"/>
              </a:rPr>
              <a:t>15</a:t>
            </a:r>
            <a:r>
              <a:rPr lang="zh-CN" altLang="en-US" sz="2200" b="1" dirty="0">
                <a:latin typeface="宋体" pitchFamily="2" charset="-122"/>
                <a:ea typeface="宋体" pitchFamily="2" charset="-122"/>
              </a:rPr>
              <a:t>行行首。</a:t>
            </a:r>
          </a:p>
        </p:txBody>
      </p:sp>
      <p:sp>
        <p:nvSpPr>
          <p:cNvPr id="5" name="TextBox 4"/>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extLst>
      <p:ext uri="{BB962C8B-B14F-4D97-AF65-F5344CB8AC3E}">
        <p14:creationId xmlns:p14="http://schemas.microsoft.com/office/powerpoint/2010/main" val="187168904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424624"/>
            <a:ext cx="5872832" cy="565976"/>
          </a:xfrm>
          <a:prstGeom prst="rect">
            <a:avLst/>
          </a:prstGeom>
          <a:noFill/>
        </p:spPr>
        <p:txBody>
          <a:bodyPr wrap="square" lIns="72823" tIns="36411" rIns="72823" bIns="36411" rtlCol="0">
            <a:spAutoFit/>
          </a:bodyPr>
          <a:lstStyle/>
          <a:p>
            <a:r>
              <a:rPr lang="en-US" altLang="zh-CN" sz="3200" dirty="0">
                <a:latin typeface="宋体" pitchFamily="2" charset="-122"/>
                <a:ea typeface="宋体" pitchFamily="2" charset="-122"/>
              </a:rPr>
              <a:t>Last line mode</a:t>
            </a:r>
            <a:r>
              <a:rPr lang="zh-CN" altLang="en-US" sz="3200" dirty="0">
                <a:latin typeface="宋体" pitchFamily="2" charset="-122"/>
                <a:ea typeface="宋体" pitchFamily="2" charset="-122"/>
              </a:rPr>
              <a:t>下命令简介</a:t>
            </a:r>
          </a:p>
        </p:txBody>
      </p:sp>
      <p:sp>
        <p:nvSpPr>
          <p:cNvPr id="2" name="矩形 1"/>
          <p:cNvSpPr/>
          <p:nvPr/>
        </p:nvSpPr>
        <p:spPr>
          <a:xfrm>
            <a:off x="228600" y="1107548"/>
            <a:ext cx="8915400" cy="5490401"/>
          </a:xfrm>
          <a:prstGeom prst="rect">
            <a:avLst/>
          </a:prstGeom>
        </p:spPr>
        <p:txBody>
          <a:bodyPr wrap="square" lIns="72823" tIns="36411" rIns="72823" bIns="36411">
            <a:spAutoFit/>
          </a:bodyPr>
          <a:lstStyle/>
          <a:p>
            <a:pPr algn="l"/>
            <a:r>
              <a:rPr lang="zh-CN" altLang="en-US" sz="2200" b="1" dirty="0">
                <a:latin typeface="宋体" pitchFamily="2" charset="-122"/>
                <a:ea typeface="宋体" pitchFamily="2" charset="-122"/>
              </a:rPr>
              <a:t>在使用「</a:t>
            </a:r>
            <a:r>
              <a:rPr lang="en-US" altLang="zh-CN" sz="2200" b="1" dirty="0">
                <a:latin typeface="宋体" pitchFamily="2" charset="-122"/>
                <a:ea typeface="宋体" pitchFamily="2" charset="-122"/>
              </a:rPr>
              <a:t>last line mode</a:t>
            </a:r>
            <a:r>
              <a:rPr lang="zh-CN" altLang="en-US" sz="2200" b="1" dirty="0">
                <a:latin typeface="宋体" pitchFamily="2" charset="-122"/>
                <a:ea typeface="宋体" pitchFamily="2" charset="-122"/>
              </a:rPr>
              <a:t>」之前，请记住先按「</a:t>
            </a:r>
            <a:r>
              <a:rPr lang="en-US" altLang="zh-CN" sz="2200" b="1" dirty="0">
                <a:latin typeface="宋体" pitchFamily="2" charset="-122"/>
                <a:ea typeface="宋体" pitchFamily="2" charset="-122"/>
              </a:rPr>
              <a:t>ESC</a:t>
            </a:r>
            <a:r>
              <a:rPr lang="zh-CN" altLang="en-US" sz="2200" b="1" dirty="0">
                <a:latin typeface="宋体" pitchFamily="2" charset="-122"/>
                <a:ea typeface="宋体" pitchFamily="2" charset="-122"/>
              </a:rPr>
              <a:t>」键确定您已经处于「</a:t>
            </a:r>
            <a:r>
              <a:rPr lang="en-US" altLang="zh-CN" sz="2200" b="1" dirty="0">
                <a:latin typeface="宋体" pitchFamily="2" charset="-122"/>
                <a:ea typeface="宋体" pitchFamily="2" charset="-122"/>
              </a:rPr>
              <a:t>command mode</a:t>
            </a:r>
            <a:r>
              <a:rPr lang="zh-CN" altLang="en-US" sz="2200" b="1" dirty="0">
                <a:latin typeface="宋体" pitchFamily="2" charset="-122"/>
                <a:ea typeface="宋体" pitchFamily="2" charset="-122"/>
              </a:rPr>
              <a:t>」下后，再按「：」冒号即可进入「</a:t>
            </a:r>
            <a:r>
              <a:rPr lang="en-US" altLang="zh-CN" sz="2200" b="1" dirty="0">
                <a:latin typeface="宋体" pitchFamily="2" charset="-122"/>
                <a:ea typeface="宋体" pitchFamily="2" charset="-122"/>
              </a:rPr>
              <a:t>last line mode</a:t>
            </a:r>
            <a:r>
              <a:rPr lang="zh-CN" altLang="en-US" sz="2200" b="1" dirty="0">
                <a:latin typeface="宋体" pitchFamily="2" charset="-122"/>
                <a:ea typeface="宋体" pitchFamily="2" charset="-122"/>
              </a:rPr>
              <a:t>」。</a:t>
            </a:r>
            <a:endParaRPr lang="en-US" altLang="zh-CN" sz="2200" b="1" dirty="0">
              <a:latin typeface="宋体" pitchFamily="2" charset="-122"/>
              <a:ea typeface="宋体" pitchFamily="2" charset="-122"/>
            </a:endParaRPr>
          </a:p>
          <a:p>
            <a:pPr algn="l"/>
            <a:endParaRPr lang="zh-CN" altLang="en-US" sz="2200" b="1" dirty="0">
              <a:latin typeface="宋体" pitchFamily="2" charset="-122"/>
              <a:ea typeface="宋体" pitchFamily="2" charset="-122"/>
            </a:endParaRPr>
          </a:p>
          <a:p>
            <a:pPr algn="l"/>
            <a:r>
              <a:rPr lang="en-US" altLang="zh-CN" sz="2200" b="1" dirty="0">
                <a:latin typeface="宋体" pitchFamily="2" charset="-122"/>
                <a:ea typeface="宋体" pitchFamily="2" charset="-122"/>
              </a:rPr>
              <a:t>1) </a:t>
            </a:r>
            <a:r>
              <a:rPr lang="zh-CN" altLang="en-US" sz="2200" b="1" dirty="0">
                <a:latin typeface="宋体" pitchFamily="2" charset="-122"/>
                <a:ea typeface="宋体" pitchFamily="2" charset="-122"/>
              </a:rPr>
              <a:t>列出行号</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set nu</a:t>
            </a:r>
            <a:r>
              <a:rPr lang="zh-CN" altLang="en-US" sz="2200" b="1" dirty="0">
                <a:latin typeface="宋体" pitchFamily="2" charset="-122"/>
                <a:ea typeface="宋体" pitchFamily="2" charset="-122"/>
              </a:rPr>
              <a:t>」：输入「</a:t>
            </a:r>
            <a:r>
              <a:rPr lang="en-US" altLang="zh-CN" sz="2200" b="1" dirty="0">
                <a:latin typeface="宋体" pitchFamily="2" charset="-122"/>
                <a:ea typeface="宋体" pitchFamily="2" charset="-122"/>
              </a:rPr>
              <a:t>set nu</a:t>
            </a:r>
            <a:r>
              <a:rPr lang="zh-CN" altLang="en-US" sz="2200" b="1" dirty="0">
                <a:latin typeface="宋体" pitchFamily="2" charset="-122"/>
                <a:ea typeface="宋体" pitchFamily="2" charset="-122"/>
              </a:rPr>
              <a:t>」后，会在文件中的每一行前面列出行号。</a:t>
            </a:r>
          </a:p>
          <a:p>
            <a:pPr algn="l"/>
            <a:r>
              <a:rPr lang="en-US" altLang="zh-CN" sz="2200" b="1" dirty="0">
                <a:latin typeface="宋体" pitchFamily="2" charset="-122"/>
                <a:ea typeface="宋体" pitchFamily="2" charset="-122"/>
              </a:rPr>
              <a:t>2) </a:t>
            </a:r>
            <a:r>
              <a:rPr lang="zh-CN" altLang="en-US" sz="2200" b="1" dirty="0">
                <a:latin typeface="宋体" pitchFamily="2" charset="-122"/>
                <a:ea typeface="宋体" pitchFamily="2" charset="-122"/>
              </a:rPr>
              <a:t>跳到文件中的某一行</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」号表示一个数字，在冒号后输入一个数字，再按回车键就会跳到该行了，如输入数字</a:t>
            </a:r>
            <a:r>
              <a:rPr lang="en-US" altLang="zh-CN" sz="2200" b="1" dirty="0">
                <a:latin typeface="宋体" pitchFamily="2" charset="-122"/>
                <a:ea typeface="宋体" pitchFamily="2" charset="-122"/>
              </a:rPr>
              <a:t>15</a:t>
            </a:r>
            <a:r>
              <a:rPr lang="zh-CN" altLang="en-US" sz="2200" b="1" dirty="0">
                <a:latin typeface="宋体" pitchFamily="2" charset="-122"/>
                <a:ea typeface="宋体" pitchFamily="2" charset="-122"/>
              </a:rPr>
              <a:t>，再回车，就会跳到文章的第</a:t>
            </a:r>
            <a:r>
              <a:rPr lang="en-US" altLang="zh-CN" sz="2200" b="1" dirty="0">
                <a:latin typeface="宋体" pitchFamily="2" charset="-122"/>
                <a:ea typeface="宋体" pitchFamily="2" charset="-122"/>
              </a:rPr>
              <a:t>15</a:t>
            </a:r>
            <a:r>
              <a:rPr lang="zh-CN" altLang="en-US" sz="2200" b="1" dirty="0">
                <a:latin typeface="宋体" pitchFamily="2" charset="-122"/>
                <a:ea typeface="宋体" pitchFamily="2" charset="-122"/>
              </a:rPr>
              <a:t>行。</a:t>
            </a:r>
          </a:p>
          <a:p>
            <a:pPr algn="l"/>
            <a:r>
              <a:rPr lang="en-US" altLang="zh-CN" sz="2200" b="1" dirty="0">
                <a:latin typeface="宋体" pitchFamily="2" charset="-122"/>
                <a:ea typeface="宋体" pitchFamily="2" charset="-122"/>
              </a:rPr>
              <a:t>3) </a:t>
            </a:r>
            <a:r>
              <a:rPr lang="zh-CN" altLang="en-US" sz="2200" b="1" dirty="0">
                <a:latin typeface="宋体" pitchFamily="2" charset="-122"/>
                <a:ea typeface="宋体" pitchFamily="2" charset="-122"/>
              </a:rPr>
              <a:t>查找字符</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关键字」：先按「</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」键，再输入您想寻找的字符，如果第一次找的关键字不是您想要的，可以一直按「</a:t>
            </a:r>
            <a:r>
              <a:rPr lang="en-US" altLang="zh-CN" sz="2200" b="1" dirty="0">
                <a:latin typeface="宋体" pitchFamily="2" charset="-122"/>
                <a:ea typeface="宋体" pitchFamily="2" charset="-122"/>
              </a:rPr>
              <a:t>n</a:t>
            </a:r>
            <a:r>
              <a:rPr lang="zh-CN" altLang="en-US" sz="2200" b="1" dirty="0">
                <a:latin typeface="宋体" pitchFamily="2" charset="-122"/>
                <a:ea typeface="宋体" pitchFamily="2" charset="-122"/>
              </a:rPr>
              <a:t>」会往后寻找到您要的关键字为止。</a:t>
            </a:r>
            <a:endParaRPr lang="en-US" altLang="zh-CN" sz="2200" b="1" dirty="0">
              <a:latin typeface="宋体" pitchFamily="2" charset="-122"/>
              <a:ea typeface="宋体" pitchFamily="2" charset="-122"/>
            </a:endParaRPr>
          </a:p>
          <a:p>
            <a:pPr algn="l"/>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关键字」：先按「</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」键，再输入您想寻找的字符，如果第一次找的关键字不是您想要的，可以一直按「</a:t>
            </a:r>
            <a:r>
              <a:rPr lang="en-US" altLang="zh-CN" sz="2200" b="1" dirty="0">
                <a:latin typeface="宋体" pitchFamily="2" charset="-122"/>
                <a:ea typeface="宋体" pitchFamily="2" charset="-122"/>
              </a:rPr>
              <a:t>n</a:t>
            </a:r>
            <a:r>
              <a:rPr lang="zh-CN" altLang="en-US" sz="2200" b="1" dirty="0">
                <a:latin typeface="宋体" pitchFamily="2" charset="-122"/>
                <a:ea typeface="宋体" pitchFamily="2" charset="-122"/>
              </a:rPr>
              <a:t>」会往前寻找到您要的关键字为止。</a:t>
            </a:r>
          </a:p>
        </p:txBody>
      </p:sp>
    </p:spTree>
    <p:extLst>
      <p:ext uri="{BB962C8B-B14F-4D97-AF65-F5344CB8AC3E}">
        <p14:creationId xmlns:p14="http://schemas.microsoft.com/office/powerpoint/2010/main" val="157480841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6025232" cy="565976"/>
          </a:xfrm>
          <a:prstGeom prst="rect">
            <a:avLst/>
          </a:prstGeom>
          <a:noFill/>
        </p:spPr>
        <p:txBody>
          <a:bodyPr wrap="square" lIns="72823" tIns="36411" rIns="72823" bIns="36411" rtlCol="0">
            <a:spAutoFit/>
          </a:bodyPr>
          <a:lstStyle/>
          <a:p>
            <a:r>
              <a:rPr lang="en-US" altLang="zh-CN" sz="3200" dirty="0">
                <a:latin typeface="宋体" pitchFamily="2" charset="-122"/>
                <a:ea typeface="宋体" pitchFamily="2" charset="-122"/>
              </a:rPr>
              <a:t>Last line mode</a:t>
            </a:r>
            <a:r>
              <a:rPr lang="zh-CN" altLang="en-US" sz="3200" dirty="0">
                <a:latin typeface="宋体" pitchFamily="2" charset="-122"/>
                <a:ea typeface="宋体" pitchFamily="2" charset="-122"/>
              </a:rPr>
              <a:t>下命令简介</a:t>
            </a:r>
          </a:p>
        </p:txBody>
      </p:sp>
      <p:sp>
        <p:nvSpPr>
          <p:cNvPr id="5" name="矩形 4"/>
          <p:cNvSpPr/>
          <p:nvPr/>
        </p:nvSpPr>
        <p:spPr>
          <a:xfrm>
            <a:off x="782780" y="1299714"/>
            <a:ext cx="7527236" cy="2443413"/>
          </a:xfrm>
          <a:prstGeom prst="rect">
            <a:avLst/>
          </a:prstGeom>
        </p:spPr>
        <p:txBody>
          <a:bodyPr wrap="square" lIns="72823" tIns="36411" rIns="72823" bIns="36411">
            <a:spAutoFit/>
          </a:bodyPr>
          <a:lstStyle/>
          <a:p>
            <a:pPr algn="l"/>
            <a:r>
              <a:rPr lang="en-US" altLang="zh-CN" sz="2200" b="1" dirty="0">
                <a:latin typeface="宋体" pitchFamily="2" charset="-122"/>
                <a:ea typeface="宋体" pitchFamily="2" charset="-122"/>
              </a:rPr>
              <a:t>4) </a:t>
            </a:r>
            <a:r>
              <a:rPr lang="zh-CN" altLang="en-US" sz="2200" b="1" dirty="0">
                <a:latin typeface="宋体" pitchFamily="2" charset="-122"/>
                <a:ea typeface="宋体" pitchFamily="2" charset="-122"/>
              </a:rPr>
              <a:t>保存文件</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w</a:t>
            </a:r>
            <a:r>
              <a:rPr lang="zh-CN" altLang="en-US" sz="2200" b="1" dirty="0">
                <a:latin typeface="宋体" pitchFamily="2" charset="-122"/>
                <a:ea typeface="宋体" pitchFamily="2" charset="-122"/>
              </a:rPr>
              <a:t>」：在冒号输入字母「</a:t>
            </a:r>
            <a:r>
              <a:rPr lang="en-US" altLang="zh-CN" sz="2200" b="1" dirty="0">
                <a:latin typeface="宋体" pitchFamily="2" charset="-122"/>
                <a:ea typeface="宋体" pitchFamily="2" charset="-122"/>
              </a:rPr>
              <a:t>w</a:t>
            </a:r>
            <a:r>
              <a:rPr lang="zh-CN" altLang="en-US" sz="2200" b="1" dirty="0">
                <a:latin typeface="宋体" pitchFamily="2" charset="-122"/>
                <a:ea typeface="宋体" pitchFamily="2" charset="-122"/>
              </a:rPr>
              <a:t>」就可以将文件保存起来。</a:t>
            </a:r>
          </a:p>
          <a:p>
            <a:pPr algn="l"/>
            <a:r>
              <a:rPr lang="en-US" altLang="zh-CN" sz="2200" b="1" dirty="0">
                <a:latin typeface="宋体" pitchFamily="2" charset="-122"/>
                <a:ea typeface="宋体" pitchFamily="2" charset="-122"/>
              </a:rPr>
              <a:t>5) </a:t>
            </a:r>
            <a:r>
              <a:rPr lang="zh-CN" altLang="en-US" sz="2200" b="1" dirty="0">
                <a:latin typeface="宋体" pitchFamily="2" charset="-122"/>
                <a:ea typeface="宋体" pitchFamily="2" charset="-122"/>
              </a:rPr>
              <a:t>离开</a:t>
            </a:r>
            <a:r>
              <a:rPr lang="en-US" altLang="zh-CN" sz="2200" b="1" dirty="0">
                <a:latin typeface="宋体" pitchFamily="2" charset="-122"/>
                <a:ea typeface="宋体" pitchFamily="2" charset="-122"/>
              </a:rPr>
              <a:t>vi</a:t>
            </a:r>
          </a:p>
          <a:p>
            <a:pPr algn="l"/>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q</a:t>
            </a:r>
            <a:r>
              <a:rPr lang="zh-CN" altLang="en-US" sz="2200" b="1" dirty="0">
                <a:latin typeface="宋体" pitchFamily="2" charset="-122"/>
                <a:ea typeface="宋体" pitchFamily="2" charset="-122"/>
              </a:rPr>
              <a:t>」：按「</a:t>
            </a:r>
            <a:r>
              <a:rPr lang="en-US" altLang="zh-CN" sz="2200" b="1" dirty="0">
                <a:latin typeface="宋体" pitchFamily="2" charset="-122"/>
                <a:ea typeface="宋体" pitchFamily="2" charset="-122"/>
              </a:rPr>
              <a:t>q</a:t>
            </a:r>
            <a:r>
              <a:rPr lang="zh-CN" altLang="en-US" sz="2200" b="1" dirty="0">
                <a:latin typeface="宋体" pitchFamily="2" charset="-122"/>
                <a:ea typeface="宋体" pitchFamily="2" charset="-122"/>
              </a:rPr>
              <a:t>」就是退出，如果无法离开</a:t>
            </a:r>
            <a:r>
              <a:rPr lang="en-US" altLang="zh-CN" sz="2200" b="1" dirty="0">
                <a:latin typeface="宋体" pitchFamily="2" charset="-122"/>
                <a:ea typeface="宋体" pitchFamily="2" charset="-122"/>
              </a:rPr>
              <a:t>vi</a:t>
            </a:r>
            <a:r>
              <a:rPr lang="zh-CN" altLang="en-US" sz="2200" b="1" dirty="0">
                <a:latin typeface="宋体" pitchFamily="2" charset="-122"/>
                <a:ea typeface="宋体" pitchFamily="2" charset="-122"/>
              </a:rPr>
              <a:t>，可以在「</a:t>
            </a:r>
            <a:r>
              <a:rPr lang="en-US" altLang="zh-CN" sz="2200" b="1" dirty="0">
                <a:latin typeface="宋体" pitchFamily="2" charset="-122"/>
                <a:ea typeface="宋体" pitchFamily="2" charset="-122"/>
              </a:rPr>
              <a:t>q</a:t>
            </a:r>
            <a:r>
              <a:rPr lang="zh-CN" altLang="en-US" sz="2200" b="1" dirty="0">
                <a:latin typeface="宋体" pitchFamily="2" charset="-122"/>
                <a:ea typeface="宋体" pitchFamily="2" charset="-122"/>
              </a:rPr>
              <a:t>」后跟一个「</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」强制离开</a:t>
            </a:r>
            <a:r>
              <a:rPr lang="en-US" altLang="zh-CN" sz="2200" b="1" dirty="0">
                <a:latin typeface="宋体" pitchFamily="2" charset="-122"/>
                <a:ea typeface="宋体" pitchFamily="2" charset="-122"/>
              </a:rPr>
              <a:t>vi</a:t>
            </a:r>
            <a:r>
              <a:rPr lang="zh-CN" altLang="en-US" sz="2200" b="1" dirty="0">
                <a:latin typeface="宋体" pitchFamily="2" charset="-122"/>
                <a:ea typeface="宋体" pitchFamily="2" charset="-122"/>
              </a:rPr>
              <a:t>。</a:t>
            </a:r>
          </a:p>
          <a:p>
            <a:pPr algn="l"/>
            <a:r>
              <a:rPr lang="zh-CN" altLang="en-US" sz="2200" b="1" dirty="0">
                <a:latin typeface="宋体" pitchFamily="2" charset="-122"/>
                <a:ea typeface="宋体" pitchFamily="2" charset="-122"/>
              </a:rPr>
              <a:t>　「</a:t>
            </a:r>
            <a:r>
              <a:rPr lang="en-US" altLang="zh-CN" sz="2200" b="1" dirty="0" err="1">
                <a:latin typeface="宋体" pitchFamily="2" charset="-122"/>
                <a:ea typeface="宋体" pitchFamily="2" charset="-122"/>
              </a:rPr>
              <a:t>qw</a:t>
            </a:r>
            <a:r>
              <a:rPr lang="zh-CN" altLang="en-US" sz="2200" b="1" dirty="0">
                <a:latin typeface="宋体" pitchFamily="2" charset="-122"/>
                <a:ea typeface="宋体" pitchFamily="2" charset="-122"/>
              </a:rPr>
              <a:t>」：一般建议离开时，搭配「</a:t>
            </a:r>
            <a:r>
              <a:rPr lang="en-US" altLang="zh-CN" sz="2200" b="1" dirty="0">
                <a:latin typeface="宋体" pitchFamily="2" charset="-122"/>
                <a:ea typeface="宋体" pitchFamily="2" charset="-122"/>
              </a:rPr>
              <a:t>w</a:t>
            </a:r>
            <a:r>
              <a:rPr lang="zh-CN" altLang="en-US" sz="2200" b="1" dirty="0">
                <a:latin typeface="宋体" pitchFamily="2" charset="-122"/>
                <a:ea typeface="宋体" pitchFamily="2" charset="-122"/>
              </a:rPr>
              <a:t>」一起使用，这样在退出的时候还可以保存文件。</a:t>
            </a:r>
          </a:p>
        </p:txBody>
      </p:sp>
    </p:spTree>
    <p:extLst>
      <p:ext uri="{BB962C8B-B14F-4D97-AF65-F5344CB8AC3E}">
        <p14:creationId xmlns:p14="http://schemas.microsoft.com/office/powerpoint/2010/main" val="95583345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99774"/>
            <a:ext cx="5237674" cy="565976"/>
          </a:xfrm>
          <a:prstGeom prst="rect">
            <a:avLst/>
          </a:prstGeom>
          <a:noFill/>
        </p:spPr>
        <p:txBody>
          <a:bodyPr wrap="square" lIns="72823" tIns="36411" rIns="72823" bIns="36411" rtlCol="0">
            <a:spAutoFit/>
          </a:bodyPr>
          <a:lstStyle/>
          <a:p>
            <a:r>
              <a:rPr lang="en-US" altLang="zh-CN" sz="3200" b="1" dirty="0">
                <a:latin typeface="宋体" pitchFamily="2" charset="-122"/>
                <a:ea typeface="宋体" pitchFamily="2" charset="-122"/>
              </a:rPr>
              <a:t>Vi</a:t>
            </a:r>
            <a:r>
              <a:rPr lang="zh-CN" altLang="en-US" sz="3200" b="1" dirty="0">
                <a:latin typeface="宋体" pitchFamily="2" charset="-122"/>
                <a:ea typeface="宋体" pitchFamily="2" charset="-122"/>
              </a:rPr>
              <a:t>命令列表</a:t>
            </a:r>
          </a:p>
        </p:txBody>
      </p:sp>
      <p:sp>
        <p:nvSpPr>
          <p:cNvPr id="2" name="矩形 1"/>
          <p:cNvSpPr/>
          <p:nvPr/>
        </p:nvSpPr>
        <p:spPr>
          <a:xfrm>
            <a:off x="833985" y="947307"/>
            <a:ext cx="7322413" cy="4751737"/>
          </a:xfrm>
          <a:prstGeom prst="rect">
            <a:avLst/>
          </a:prstGeom>
        </p:spPr>
        <p:txBody>
          <a:bodyPr wrap="square" lIns="72823" tIns="36411" rIns="72823" bIns="36411">
            <a:spAutoFit/>
          </a:bodyPr>
          <a:lstStyle/>
          <a:p>
            <a:pPr algn="l"/>
            <a:r>
              <a:rPr lang="zh-CN" altLang="en-US" sz="1900" dirty="0"/>
              <a:t>下表列出命令模式下的一些键的功能：</a:t>
            </a:r>
            <a:endParaRPr lang="en-US" altLang="zh-CN" sz="1900" dirty="0"/>
          </a:p>
          <a:p>
            <a:pPr algn="l"/>
            <a:endParaRPr lang="zh-CN" altLang="en-US" sz="1900" dirty="0"/>
          </a:p>
          <a:p>
            <a:pPr algn="l"/>
            <a:r>
              <a:rPr lang="en-US" altLang="zh-CN" sz="1900" dirty="0"/>
              <a:t>h        </a:t>
            </a:r>
            <a:r>
              <a:rPr lang="zh-CN" altLang="en-US" sz="1900" dirty="0"/>
              <a:t>左移光标一个字符</a:t>
            </a:r>
          </a:p>
          <a:p>
            <a:pPr algn="l"/>
            <a:r>
              <a:rPr lang="en-US" altLang="zh-CN" sz="1900" dirty="0"/>
              <a:t>l         </a:t>
            </a:r>
            <a:r>
              <a:rPr lang="zh-CN" altLang="en-US" sz="1900" dirty="0"/>
              <a:t>右移光标一个字符</a:t>
            </a:r>
          </a:p>
          <a:p>
            <a:pPr algn="l"/>
            <a:r>
              <a:rPr lang="en-US" altLang="zh-CN" sz="1900" dirty="0"/>
              <a:t>k        </a:t>
            </a:r>
            <a:r>
              <a:rPr lang="zh-CN" altLang="en-US" sz="1900" dirty="0"/>
              <a:t>光标上移一行</a:t>
            </a:r>
          </a:p>
          <a:p>
            <a:pPr algn="l"/>
            <a:r>
              <a:rPr lang="en-US" altLang="zh-CN" sz="1900" dirty="0"/>
              <a:t>j         </a:t>
            </a:r>
            <a:r>
              <a:rPr lang="zh-CN" altLang="en-US" sz="1900" dirty="0"/>
              <a:t>光标下移一行</a:t>
            </a:r>
          </a:p>
          <a:p>
            <a:pPr algn="l"/>
            <a:r>
              <a:rPr lang="en-US" altLang="zh-CN" sz="1900" dirty="0"/>
              <a:t>^        </a:t>
            </a:r>
            <a:r>
              <a:rPr lang="zh-CN" altLang="en-US" sz="1900" dirty="0"/>
              <a:t>光标移动至行首</a:t>
            </a:r>
          </a:p>
          <a:p>
            <a:pPr algn="l"/>
            <a:r>
              <a:rPr lang="en-US" altLang="zh-CN" sz="1900" dirty="0"/>
              <a:t>0        </a:t>
            </a:r>
            <a:r>
              <a:rPr lang="zh-CN" altLang="en-US" sz="1900" dirty="0"/>
              <a:t>数字</a:t>
            </a:r>
            <a:r>
              <a:rPr lang="en-US" altLang="zh-CN" sz="1900" dirty="0"/>
              <a:t>"0"</a:t>
            </a:r>
            <a:r>
              <a:rPr lang="zh-CN" altLang="en-US" sz="1900" dirty="0"/>
              <a:t>，光标移至文章的开头</a:t>
            </a:r>
          </a:p>
          <a:p>
            <a:pPr algn="l"/>
            <a:r>
              <a:rPr lang="en-US" altLang="zh-CN" sz="1900" dirty="0"/>
              <a:t>g         </a:t>
            </a:r>
            <a:r>
              <a:rPr lang="zh-CN" altLang="en-US" sz="1900" dirty="0"/>
              <a:t>光标移至文章的最后</a:t>
            </a:r>
          </a:p>
          <a:p>
            <a:pPr algn="l"/>
            <a:r>
              <a:rPr lang="en-US" altLang="zh-CN" sz="1900" dirty="0"/>
              <a:t>$         </a:t>
            </a:r>
            <a:r>
              <a:rPr lang="zh-CN" altLang="en-US" sz="1900" dirty="0"/>
              <a:t>光标移动至行尾</a:t>
            </a:r>
          </a:p>
          <a:p>
            <a:pPr algn="l"/>
            <a:r>
              <a:rPr lang="en-US" altLang="zh-CN" sz="1900" dirty="0" err="1"/>
              <a:t>Ctrl+f</a:t>
            </a:r>
            <a:r>
              <a:rPr lang="en-US" altLang="zh-CN" sz="1900" dirty="0"/>
              <a:t>  </a:t>
            </a:r>
            <a:r>
              <a:rPr lang="zh-CN" altLang="en-US" sz="1900" dirty="0"/>
              <a:t>向前翻屏</a:t>
            </a:r>
          </a:p>
          <a:p>
            <a:pPr algn="l"/>
            <a:r>
              <a:rPr lang="en-US" altLang="zh-CN" sz="1900" dirty="0" err="1"/>
              <a:t>Ctrl+b</a:t>
            </a:r>
            <a:r>
              <a:rPr lang="en-US" altLang="zh-CN" sz="1900" dirty="0"/>
              <a:t> </a:t>
            </a:r>
            <a:r>
              <a:rPr lang="zh-CN" altLang="en-US" sz="1900" dirty="0"/>
              <a:t>向后翻屏</a:t>
            </a:r>
          </a:p>
          <a:p>
            <a:pPr algn="l"/>
            <a:r>
              <a:rPr lang="en-US" altLang="zh-CN" sz="1900" dirty="0" err="1"/>
              <a:t>Ctrl+d</a:t>
            </a:r>
            <a:r>
              <a:rPr lang="en-US" altLang="zh-CN" sz="1900" dirty="0"/>
              <a:t> </a:t>
            </a:r>
            <a:r>
              <a:rPr lang="zh-CN" altLang="en-US" sz="1900" dirty="0"/>
              <a:t>向前翻半屏</a:t>
            </a:r>
          </a:p>
          <a:p>
            <a:pPr algn="l"/>
            <a:r>
              <a:rPr lang="en-US" altLang="zh-CN" sz="1900" dirty="0" err="1"/>
              <a:t>Ctrl+u</a:t>
            </a:r>
            <a:r>
              <a:rPr lang="en-US" altLang="zh-CN" sz="1900" dirty="0"/>
              <a:t> </a:t>
            </a:r>
            <a:r>
              <a:rPr lang="zh-CN" altLang="en-US" sz="1900" dirty="0"/>
              <a:t>向后翻半屏</a:t>
            </a:r>
          </a:p>
          <a:p>
            <a:pPr algn="l"/>
            <a:r>
              <a:rPr lang="en-US" altLang="zh-CN" sz="1900" dirty="0"/>
              <a:t>i          </a:t>
            </a:r>
            <a:r>
              <a:rPr lang="zh-CN" altLang="en-US" sz="1900" dirty="0"/>
              <a:t>在光标位置前插入字符</a:t>
            </a:r>
          </a:p>
          <a:p>
            <a:pPr algn="l"/>
            <a:r>
              <a:rPr lang="en-US" altLang="zh-CN" sz="1900" dirty="0"/>
              <a:t>a         </a:t>
            </a:r>
            <a:r>
              <a:rPr lang="zh-CN" altLang="en-US" sz="1900" dirty="0"/>
              <a:t>在光标所在位置的后一个字符开始增加</a:t>
            </a:r>
          </a:p>
        </p:txBody>
      </p:sp>
    </p:spTree>
    <p:extLst>
      <p:ext uri="{BB962C8B-B14F-4D97-AF65-F5344CB8AC3E}">
        <p14:creationId xmlns:p14="http://schemas.microsoft.com/office/powerpoint/2010/main" val="196356460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t>Vi</a:t>
            </a:r>
            <a:r>
              <a:rPr lang="zh-CN" altLang="en-US" sz="3200" dirty="0"/>
              <a:t>命令列表</a:t>
            </a:r>
          </a:p>
        </p:txBody>
      </p:sp>
      <p:sp>
        <p:nvSpPr>
          <p:cNvPr id="2" name="矩形 1"/>
          <p:cNvSpPr/>
          <p:nvPr/>
        </p:nvSpPr>
        <p:spPr>
          <a:xfrm>
            <a:off x="731573" y="945101"/>
            <a:ext cx="7322414" cy="4751737"/>
          </a:xfrm>
          <a:prstGeom prst="rect">
            <a:avLst/>
          </a:prstGeom>
        </p:spPr>
        <p:txBody>
          <a:bodyPr wrap="square" lIns="72823" tIns="36411" rIns="72823" bIns="36411">
            <a:spAutoFit/>
          </a:bodyPr>
          <a:lstStyle/>
          <a:p>
            <a:pPr algn="l"/>
            <a:r>
              <a:rPr lang="en-US" altLang="zh-CN" sz="1900" b="1" dirty="0"/>
              <a:t>o            </a:t>
            </a:r>
            <a:r>
              <a:rPr lang="zh-CN" altLang="en-US" sz="1900" b="1" dirty="0"/>
              <a:t>插入新的一行，从行首开始输入</a:t>
            </a:r>
          </a:p>
          <a:p>
            <a:pPr algn="l"/>
            <a:r>
              <a:rPr lang="en-US" altLang="zh-CN" sz="1900" b="1" dirty="0"/>
              <a:t>ESC       </a:t>
            </a:r>
            <a:r>
              <a:rPr lang="zh-CN" altLang="en-US" sz="1900" b="1" dirty="0"/>
              <a:t>从输入状态退至命令状态</a:t>
            </a:r>
          </a:p>
          <a:p>
            <a:pPr algn="l"/>
            <a:r>
              <a:rPr lang="en-US" altLang="zh-CN" sz="1900" b="1" dirty="0"/>
              <a:t>X            </a:t>
            </a:r>
            <a:r>
              <a:rPr lang="zh-CN" altLang="en-US" sz="1900" b="1" dirty="0"/>
              <a:t>删除光标后面的字符</a:t>
            </a:r>
          </a:p>
          <a:p>
            <a:pPr algn="l"/>
            <a:r>
              <a:rPr lang="en-US" altLang="zh-CN" sz="1900" b="1" dirty="0"/>
              <a:t>#x          </a:t>
            </a:r>
            <a:r>
              <a:rPr lang="zh-CN" altLang="en-US" sz="1900" b="1" dirty="0"/>
              <a:t>删除光标后的＃个字符</a:t>
            </a:r>
          </a:p>
          <a:p>
            <a:pPr algn="l"/>
            <a:r>
              <a:rPr lang="en-US" altLang="zh-CN" sz="1900" b="1" dirty="0"/>
              <a:t>X            (</a:t>
            </a:r>
            <a:r>
              <a:rPr lang="zh-CN" altLang="en-US" sz="1900" b="1" dirty="0"/>
              <a:t>大写</a:t>
            </a:r>
            <a:r>
              <a:rPr lang="en-US" altLang="zh-CN" sz="1900" b="1" dirty="0"/>
              <a:t>X)</a:t>
            </a:r>
            <a:r>
              <a:rPr lang="zh-CN" altLang="en-US" sz="1900" b="1" dirty="0"/>
              <a:t>，删除光标前面的字符</a:t>
            </a:r>
          </a:p>
          <a:p>
            <a:pPr algn="l"/>
            <a:r>
              <a:rPr lang="en-US" altLang="zh-CN" sz="1900" b="1" dirty="0"/>
              <a:t>#X          </a:t>
            </a:r>
            <a:r>
              <a:rPr lang="zh-CN" altLang="en-US" sz="1900" b="1" dirty="0"/>
              <a:t>删除光标前面的</a:t>
            </a:r>
            <a:r>
              <a:rPr lang="en-US" altLang="zh-CN" sz="1900" b="1" dirty="0"/>
              <a:t>#</a:t>
            </a:r>
            <a:r>
              <a:rPr lang="zh-CN" altLang="en-US" sz="1900" b="1" dirty="0"/>
              <a:t>个字符</a:t>
            </a:r>
          </a:p>
          <a:p>
            <a:pPr algn="l"/>
            <a:r>
              <a:rPr lang="en-US" altLang="zh-CN" sz="1900" b="1" dirty="0" err="1"/>
              <a:t>Dd</a:t>
            </a:r>
            <a:r>
              <a:rPr lang="en-US" altLang="zh-CN" sz="1900" b="1" dirty="0"/>
              <a:t>         </a:t>
            </a:r>
            <a:r>
              <a:rPr lang="zh-CN" altLang="en-US" sz="1900" b="1" dirty="0"/>
              <a:t>删除光标所在的行</a:t>
            </a:r>
          </a:p>
          <a:p>
            <a:pPr algn="l"/>
            <a:r>
              <a:rPr lang="en-US" altLang="zh-CN" sz="1900" b="1" dirty="0"/>
              <a:t>#</a:t>
            </a:r>
            <a:r>
              <a:rPr lang="en-US" altLang="zh-CN" sz="1900" b="1" dirty="0" err="1"/>
              <a:t>dd</a:t>
            </a:r>
            <a:r>
              <a:rPr lang="en-US" altLang="zh-CN" sz="1900" b="1" dirty="0"/>
              <a:t>       </a:t>
            </a:r>
            <a:r>
              <a:rPr lang="zh-CN" altLang="en-US" sz="1900" b="1" dirty="0"/>
              <a:t>删除从光标所在行数的</a:t>
            </a:r>
            <a:r>
              <a:rPr lang="en-US" altLang="zh-CN" sz="1900" b="1" dirty="0"/>
              <a:t>#</a:t>
            </a:r>
            <a:r>
              <a:rPr lang="zh-CN" altLang="en-US" sz="1900" b="1" dirty="0"/>
              <a:t>行</a:t>
            </a:r>
          </a:p>
          <a:p>
            <a:pPr algn="l"/>
            <a:r>
              <a:rPr lang="en-US" altLang="zh-CN" sz="1900" b="1" dirty="0" err="1"/>
              <a:t>Yw</a:t>
            </a:r>
            <a:r>
              <a:rPr lang="en-US" altLang="zh-CN" sz="1900" b="1" dirty="0"/>
              <a:t>         </a:t>
            </a:r>
            <a:r>
              <a:rPr lang="zh-CN" altLang="en-US" sz="1900" b="1" dirty="0"/>
              <a:t>复制光标所在位置的一个字</a:t>
            </a:r>
          </a:p>
          <a:p>
            <a:pPr algn="l"/>
            <a:r>
              <a:rPr lang="en-US" altLang="zh-CN" sz="1900" b="1" dirty="0"/>
              <a:t>#</a:t>
            </a:r>
            <a:r>
              <a:rPr lang="en-US" altLang="zh-CN" sz="1900" b="1" dirty="0" err="1"/>
              <a:t>yw</a:t>
            </a:r>
            <a:r>
              <a:rPr lang="en-US" altLang="zh-CN" sz="1900" b="1" dirty="0"/>
              <a:t>       </a:t>
            </a:r>
            <a:r>
              <a:rPr lang="zh-CN" altLang="en-US" sz="1900" b="1" dirty="0"/>
              <a:t>复制光标所在位置的</a:t>
            </a:r>
            <a:r>
              <a:rPr lang="en-US" altLang="zh-CN" sz="1900" b="1" dirty="0"/>
              <a:t>#</a:t>
            </a:r>
            <a:r>
              <a:rPr lang="zh-CN" altLang="en-US" sz="1900" b="1" dirty="0"/>
              <a:t>个字</a:t>
            </a:r>
          </a:p>
          <a:p>
            <a:pPr algn="l"/>
            <a:r>
              <a:rPr lang="en-US" altLang="zh-CN" sz="1900" b="1" dirty="0" err="1"/>
              <a:t>Yy</a:t>
            </a:r>
            <a:r>
              <a:rPr lang="en-US" altLang="zh-CN" sz="1900" b="1" dirty="0"/>
              <a:t>          </a:t>
            </a:r>
            <a:r>
              <a:rPr lang="zh-CN" altLang="en-US" sz="1900" b="1" dirty="0"/>
              <a:t>复制光标所在位置的一行</a:t>
            </a:r>
          </a:p>
          <a:p>
            <a:pPr algn="l"/>
            <a:r>
              <a:rPr lang="en-US" altLang="zh-CN" sz="1900" b="1" dirty="0"/>
              <a:t>#</a:t>
            </a:r>
            <a:r>
              <a:rPr lang="en-US" altLang="zh-CN" sz="1900" b="1" dirty="0" err="1"/>
              <a:t>yy</a:t>
            </a:r>
            <a:r>
              <a:rPr lang="en-US" altLang="zh-CN" sz="1900" b="1" dirty="0"/>
              <a:t>       </a:t>
            </a:r>
            <a:r>
              <a:rPr lang="zh-CN" altLang="en-US" sz="1900" b="1" dirty="0"/>
              <a:t>复制从光标所在行数的</a:t>
            </a:r>
            <a:r>
              <a:rPr lang="en-US" altLang="zh-CN" sz="1900" b="1" dirty="0"/>
              <a:t>#</a:t>
            </a:r>
            <a:r>
              <a:rPr lang="zh-CN" altLang="en-US" sz="1900" b="1" dirty="0"/>
              <a:t>行</a:t>
            </a:r>
          </a:p>
          <a:p>
            <a:pPr algn="l"/>
            <a:r>
              <a:rPr lang="en-US" altLang="zh-CN" sz="1900" b="1" dirty="0"/>
              <a:t>P            </a:t>
            </a:r>
            <a:r>
              <a:rPr lang="zh-CN" altLang="en-US" sz="1900" b="1" dirty="0"/>
              <a:t>粘贴</a:t>
            </a:r>
          </a:p>
          <a:p>
            <a:pPr algn="l"/>
            <a:r>
              <a:rPr lang="en-US" altLang="zh-CN" sz="1900" b="1" dirty="0"/>
              <a:t>U           </a:t>
            </a:r>
            <a:r>
              <a:rPr lang="zh-CN" altLang="en-US" sz="1900" b="1" dirty="0"/>
              <a:t>取消操作</a:t>
            </a:r>
          </a:p>
          <a:p>
            <a:pPr algn="l"/>
            <a:r>
              <a:rPr lang="en-US" altLang="zh-CN" sz="1900" b="1" dirty="0" err="1"/>
              <a:t>Cw</a:t>
            </a:r>
            <a:r>
              <a:rPr lang="en-US" altLang="zh-CN" sz="1900" b="1" dirty="0"/>
              <a:t>        </a:t>
            </a:r>
            <a:r>
              <a:rPr lang="zh-CN" altLang="en-US" sz="1900" b="1" dirty="0"/>
              <a:t>更改光标所在位置的一个字</a:t>
            </a:r>
          </a:p>
          <a:p>
            <a:pPr algn="l"/>
            <a:r>
              <a:rPr lang="en-US" altLang="zh-CN" sz="1900" b="1" dirty="0"/>
              <a:t>#</a:t>
            </a:r>
            <a:r>
              <a:rPr lang="en-US" altLang="zh-CN" sz="1900" b="1" dirty="0" err="1"/>
              <a:t>cw</a:t>
            </a:r>
            <a:r>
              <a:rPr lang="en-US" altLang="zh-CN" sz="1900" b="1" dirty="0"/>
              <a:t>       </a:t>
            </a:r>
            <a:r>
              <a:rPr lang="zh-CN" altLang="en-US" sz="1900" b="1" dirty="0"/>
              <a:t>更改光标所在位置的</a:t>
            </a:r>
            <a:r>
              <a:rPr lang="en-US" altLang="zh-CN" sz="1900" b="1" dirty="0"/>
              <a:t>#</a:t>
            </a:r>
            <a:r>
              <a:rPr lang="zh-CN" altLang="en-US" sz="1900" b="1" dirty="0"/>
              <a:t>个字</a:t>
            </a:r>
          </a:p>
        </p:txBody>
      </p:sp>
    </p:spTree>
    <p:extLst>
      <p:ext uri="{BB962C8B-B14F-4D97-AF65-F5344CB8AC3E}">
        <p14:creationId xmlns:p14="http://schemas.microsoft.com/office/powerpoint/2010/main" val="400413320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t>Vi</a:t>
            </a:r>
            <a:r>
              <a:rPr lang="zh-CN" altLang="en-US" sz="3200" dirty="0"/>
              <a:t>命令列表</a:t>
            </a:r>
          </a:p>
        </p:txBody>
      </p:sp>
      <p:sp>
        <p:nvSpPr>
          <p:cNvPr id="2" name="矩形 1"/>
          <p:cNvSpPr/>
          <p:nvPr/>
        </p:nvSpPr>
        <p:spPr>
          <a:xfrm>
            <a:off x="731574" y="1039271"/>
            <a:ext cx="6963973" cy="4459349"/>
          </a:xfrm>
          <a:prstGeom prst="rect">
            <a:avLst/>
          </a:prstGeom>
        </p:spPr>
        <p:txBody>
          <a:bodyPr wrap="square" lIns="72823" tIns="36411" rIns="72823" bIns="36411">
            <a:spAutoFit/>
          </a:bodyPr>
          <a:lstStyle/>
          <a:p>
            <a:pPr algn="l"/>
            <a:r>
              <a:rPr lang="zh-CN" altLang="en-US" sz="1900" dirty="0"/>
              <a:t>下表列出</a:t>
            </a:r>
            <a:r>
              <a:rPr lang="en-US" altLang="zh-CN" sz="1900" dirty="0"/>
              <a:t>Last line mode</a:t>
            </a:r>
            <a:r>
              <a:rPr lang="zh-CN" altLang="en-US" sz="1900" dirty="0"/>
              <a:t>模式下的一些指令</a:t>
            </a:r>
            <a:endParaRPr lang="en-US" altLang="zh-CN" sz="1900" dirty="0"/>
          </a:p>
          <a:p>
            <a:pPr algn="l"/>
            <a:r>
              <a:rPr lang="zh-CN" altLang="en-US" sz="1900" dirty="0"/>
              <a:t/>
            </a:r>
            <a:br>
              <a:rPr lang="zh-CN" altLang="en-US" sz="1900" dirty="0"/>
            </a:br>
            <a:r>
              <a:rPr lang="en-US" altLang="zh-CN" sz="1900" dirty="0"/>
              <a:t>w filename</a:t>
            </a:r>
            <a:br>
              <a:rPr lang="en-US" altLang="zh-CN" sz="1900" dirty="0"/>
            </a:br>
            <a:r>
              <a:rPr lang="en-US" altLang="zh-CN" sz="1900" dirty="0"/>
              <a:t> </a:t>
            </a:r>
            <a:r>
              <a:rPr lang="zh-CN" altLang="en-US" sz="1900" dirty="0"/>
              <a:t>储存正在编辑的文件为</a:t>
            </a:r>
            <a:r>
              <a:rPr lang="en-US" altLang="zh-CN" sz="1900" dirty="0"/>
              <a:t>filename</a:t>
            </a:r>
          </a:p>
          <a:p>
            <a:pPr algn="l"/>
            <a:r>
              <a:rPr lang="en-US" altLang="zh-CN" sz="1900" dirty="0" err="1"/>
              <a:t>wq</a:t>
            </a:r>
            <a:r>
              <a:rPr lang="en-US" altLang="zh-CN" sz="1900" dirty="0"/>
              <a:t> filename</a:t>
            </a:r>
            <a:br>
              <a:rPr lang="en-US" altLang="zh-CN" sz="1900" dirty="0"/>
            </a:br>
            <a:r>
              <a:rPr lang="zh-CN" altLang="en-US" sz="1900" dirty="0"/>
              <a:t>储存正在编辑的文件为</a:t>
            </a:r>
            <a:r>
              <a:rPr lang="en-US" altLang="zh-CN" sz="1900" dirty="0"/>
              <a:t>filename</a:t>
            </a:r>
            <a:r>
              <a:rPr lang="zh-CN" altLang="en-US" sz="1900" dirty="0"/>
              <a:t>，并退出</a:t>
            </a:r>
            <a:r>
              <a:rPr lang="en-US" altLang="zh-CN" sz="1900" dirty="0"/>
              <a:t>vi</a:t>
            </a:r>
          </a:p>
          <a:p>
            <a:pPr algn="l"/>
            <a:r>
              <a:rPr lang="en-US" altLang="zh-CN" sz="1900" dirty="0"/>
              <a:t>q!</a:t>
            </a:r>
            <a:br>
              <a:rPr lang="en-US" altLang="zh-CN" sz="1900" dirty="0"/>
            </a:br>
            <a:r>
              <a:rPr lang="zh-CN" altLang="en-US" sz="1900" dirty="0"/>
              <a:t>放弃所有修改，退出</a:t>
            </a:r>
            <a:r>
              <a:rPr lang="en-US" altLang="zh-CN" sz="1900" dirty="0"/>
              <a:t>vi</a:t>
            </a:r>
          </a:p>
          <a:p>
            <a:pPr algn="l"/>
            <a:r>
              <a:rPr lang="en-US" altLang="zh-CN" sz="1900" dirty="0"/>
              <a:t>set nu</a:t>
            </a:r>
            <a:br>
              <a:rPr lang="en-US" altLang="zh-CN" sz="1900" dirty="0"/>
            </a:br>
            <a:r>
              <a:rPr lang="zh-CN" altLang="en-US" sz="1900" dirty="0"/>
              <a:t>显示行号</a:t>
            </a:r>
          </a:p>
          <a:p>
            <a:pPr algn="l"/>
            <a:r>
              <a:rPr lang="en-US" altLang="zh-CN" sz="1900" dirty="0"/>
              <a:t>/</a:t>
            </a:r>
            <a:r>
              <a:rPr lang="zh-CN" altLang="en-US" sz="1900" dirty="0"/>
              <a:t>或</a:t>
            </a:r>
            <a:r>
              <a:rPr lang="en-US" altLang="zh-CN" sz="1900" dirty="0"/>
              <a:t>?</a:t>
            </a:r>
            <a:br>
              <a:rPr lang="en-US" altLang="zh-CN" sz="1900" dirty="0"/>
            </a:br>
            <a:r>
              <a:rPr lang="zh-CN" altLang="en-US" sz="1900" dirty="0"/>
              <a:t>查找，在</a:t>
            </a:r>
            <a:r>
              <a:rPr lang="en-US" altLang="zh-CN" sz="1900" dirty="0"/>
              <a:t>/</a:t>
            </a:r>
            <a:r>
              <a:rPr lang="zh-CN" altLang="en-US" sz="1900" dirty="0"/>
              <a:t>后输入要查找的内容</a:t>
            </a:r>
          </a:p>
          <a:p>
            <a:pPr algn="l"/>
            <a:r>
              <a:rPr lang="en-US" altLang="zh-CN" sz="1900" dirty="0"/>
              <a:t>n</a:t>
            </a:r>
            <a:br>
              <a:rPr lang="en-US" altLang="zh-CN" sz="1900" dirty="0"/>
            </a:br>
            <a:r>
              <a:rPr lang="zh-CN" altLang="en-US" sz="1900" dirty="0"/>
              <a:t>与</a:t>
            </a:r>
            <a:r>
              <a:rPr lang="en-US" altLang="zh-CN" sz="1900" dirty="0"/>
              <a:t>/</a:t>
            </a:r>
            <a:r>
              <a:rPr lang="zh-CN" altLang="en-US" sz="1900" dirty="0"/>
              <a:t>或</a:t>
            </a:r>
            <a:r>
              <a:rPr lang="en-US" altLang="zh-CN" sz="1900" dirty="0"/>
              <a:t>?</a:t>
            </a:r>
            <a:r>
              <a:rPr lang="zh-CN" altLang="en-US" sz="1900" dirty="0"/>
              <a:t>一起使用，如果查找的内容不是想要找的关键字，按</a:t>
            </a:r>
            <a:r>
              <a:rPr lang="en-US" altLang="zh-CN" sz="1900" dirty="0"/>
              <a:t>n</a:t>
            </a:r>
            <a:r>
              <a:rPr lang="zh-CN" altLang="en-US" sz="1900" dirty="0"/>
              <a:t>或向后（与</a:t>
            </a:r>
            <a:r>
              <a:rPr lang="en-US" altLang="zh-CN" sz="1900" dirty="0"/>
              <a:t>/</a:t>
            </a:r>
            <a:r>
              <a:rPr lang="zh-CN" altLang="en-US" sz="1900" dirty="0"/>
              <a:t>联用）或向前（与</a:t>
            </a:r>
            <a:r>
              <a:rPr lang="en-US" altLang="zh-CN" sz="1900" dirty="0"/>
              <a:t>?</a:t>
            </a:r>
            <a:r>
              <a:rPr lang="zh-CN" altLang="en-US" sz="1900" dirty="0"/>
              <a:t>联用）继续查找，直到找到为止。</a:t>
            </a:r>
          </a:p>
        </p:txBody>
      </p:sp>
    </p:spTree>
    <p:extLst>
      <p:ext uri="{BB962C8B-B14F-4D97-AF65-F5344CB8AC3E}">
        <p14:creationId xmlns:p14="http://schemas.microsoft.com/office/powerpoint/2010/main" val="3604316039"/>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368" y="1380660"/>
            <a:ext cx="7783265" cy="4136184"/>
          </a:xfrm>
          <a:prstGeom prst="rect">
            <a:avLst/>
          </a:prstGeom>
        </p:spPr>
        <p:txBody>
          <a:bodyPr wrap="square" lIns="72823" tIns="36411" rIns="72823" bIns="36411">
            <a:spAutoFit/>
          </a:bodyPr>
          <a:lstStyle/>
          <a:p>
            <a:pPr algn="l"/>
            <a:r>
              <a:rPr lang="en-US" altLang="zh-CN" sz="2400" b="1" dirty="0">
                <a:latin typeface="宋体" pitchFamily="2" charset="-122"/>
                <a:ea typeface="宋体" pitchFamily="2" charset="-122"/>
              </a:rPr>
              <a:t>1</a:t>
            </a:r>
            <a:r>
              <a:rPr lang="zh-CN" altLang="en-US" sz="2400" b="1" dirty="0">
                <a:latin typeface="宋体" pitchFamily="2" charset="-122"/>
                <a:ea typeface="宋体" pitchFamily="2" charset="-122"/>
              </a:rPr>
              <a:t>、用</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打开文件后，是处于「命令行模式（</a:t>
            </a:r>
            <a:r>
              <a:rPr lang="en-US" altLang="zh-CN" sz="2400" b="1" dirty="0">
                <a:latin typeface="宋体" pitchFamily="2" charset="-122"/>
                <a:ea typeface="宋体" pitchFamily="2" charset="-122"/>
              </a:rPr>
              <a:t>command mode</a:t>
            </a:r>
            <a:r>
              <a:rPr lang="zh-CN" altLang="en-US" sz="2400" b="1" dirty="0">
                <a:latin typeface="宋体" pitchFamily="2" charset="-122"/>
                <a:ea typeface="宋体" pitchFamily="2" charset="-122"/>
              </a:rPr>
              <a:t>）」，您要切换到「插入模式（</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）」才能够输入文字。切换方法：在「命令行模式（</a:t>
            </a:r>
            <a:r>
              <a:rPr lang="en-US" altLang="zh-CN" sz="2400" b="1" dirty="0">
                <a:latin typeface="宋体" pitchFamily="2" charset="-122"/>
                <a:ea typeface="宋体" pitchFamily="2" charset="-122"/>
              </a:rPr>
              <a:t>command mode</a:t>
            </a:r>
            <a:r>
              <a:rPr lang="zh-CN" altLang="en-US" sz="2400" b="1" dirty="0">
                <a:latin typeface="宋体" pitchFamily="2" charset="-122"/>
                <a:ea typeface="宋体" pitchFamily="2" charset="-122"/>
              </a:rPr>
              <a:t>）」下按一下字母「</a:t>
            </a:r>
            <a:r>
              <a:rPr lang="en-US" altLang="zh-CN" sz="2400" b="1" dirty="0">
                <a:latin typeface="宋体" pitchFamily="2" charset="-122"/>
                <a:ea typeface="宋体" pitchFamily="2" charset="-122"/>
              </a:rPr>
              <a:t>i</a:t>
            </a:r>
            <a:r>
              <a:rPr lang="zh-CN" altLang="en-US" sz="2400" b="1" dirty="0">
                <a:latin typeface="宋体" pitchFamily="2" charset="-122"/>
                <a:ea typeface="宋体" pitchFamily="2" charset="-122"/>
              </a:rPr>
              <a:t>」就可以进入「插入模式（</a:t>
            </a:r>
            <a:r>
              <a:rPr lang="en-US" altLang="zh-CN" sz="2400" b="1" dirty="0">
                <a:latin typeface="宋体" pitchFamily="2" charset="-122"/>
                <a:ea typeface="宋体" pitchFamily="2" charset="-122"/>
              </a:rPr>
              <a:t>Insert mode</a:t>
            </a:r>
            <a:r>
              <a:rPr lang="zh-CN" altLang="en-US" sz="2400" b="1" dirty="0">
                <a:latin typeface="宋体" pitchFamily="2" charset="-122"/>
                <a:ea typeface="宋体" pitchFamily="2" charset="-122"/>
              </a:rPr>
              <a:t>）」，这时候你就可以开始输入文字了。</a:t>
            </a:r>
            <a:endParaRPr lang="en-US" altLang="zh-CN" sz="2400" b="1" dirty="0">
              <a:latin typeface="宋体" pitchFamily="2" charset="-122"/>
              <a:ea typeface="宋体" pitchFamily="2" charset="-122"/>
            </a:endParaRPr>
          </a:p>
          <a:p>
            <a:pPr algn="l"/>
            <a:r>
              <a:rPr lang="zh-CN" altLang="en-US" sz="2400" b="1" dirty="0">
                <a:latin typeface="宋体" pitchFamily="2" charset="-122"/>
                <a:ea typeface="宋体" pitchFamily="2" charset="-122"/>
              </a:rPr>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2</a:t>
            </a:r>
            <a:r>
              <a:rPr lang="zh-CN" altLang="en-US" sz="2400" b="1" dirty="0">
                <a:latin typeface="宋体" pitchFamily="2" charset="-122"/>
                <a:ea typeface="宋体" pitchFamily="2" charset="-122"/>
              </a:rPr>
              <a:t>、编辑好后，需从插入模式切换为命令行模式才能对文件进行保存，切换方法：按「</a:t>
            </a:r>
            <a:r>
              <a:rPr lang="en-US" altLang="zh-CN" sz="2400" b="1" dirty="0">
                <a:latin typeface="宋体" pitchFamily="2" charset="-122"/>
                <a:ea typeface="宋体" pitchFamily="2" charset="-122"/>
              </a:rPr>
              <a:t>ESC</a:t>
            </a:r>
            <a:r>
              <a:rPr lang="zh-CN" altLang="en-US" sz="2400" b="1" dirty="0">
                <a:latin typeface="宋体" pitchFamily="2" charset="-122"/>
                <a:ea typeface="宋体" pitchFamily="2" charset="-122"/>
              </a:rPr>
              <a:t>」键。</a:t>
            </a:r>
            <a:endParaRPr lang="en-US" altLang="zh-CN" sz="2400" b="1" dirty="0">
              <a:latin typeface="宋体" pitchFamily="2" charset="-122"/>
              <a:ea typeface="宋体" pitchFamily="2" charset="-122"/>
            </a:endParaRPr>
          </a:p>
          <a:p>
            <a:pPr algn="l"/>
            <a:r>
              <a:rPr lang="zh-CN" altLang="en-US" sz="2400" b="1" dirty="0">
                <a:latin typeface="宋体" pitchFamily="2" charset="-122"/>
                <a:ea typeface="宋体" pitchFamily="2" charset="-122"/>
              </a:rPr>
              <a:t/>
            </a:r>
            <a:br>
              <a:rPr lang="zh-CN" altLang="en-US" sz="2400" b="1" dirty="0">
                <a:latin typeface="宋体" pitchFamily="2" charset="-122"/>
                <a:ea typeface="宋体" pitchFamily="2" charset="-122"/>
              </a:rPr>
            </a:br>
            <a:r>
              <a:rPr lang="en-US" altLang="zh-CN" sz="2400" b="1" dirty="0">
                <a:latin typeface="宋体" pitchFamily="2" charset="-122"/>
                <a:ea typeface="宋体" pitchFamily="2" charset="-122"/>
              </a:rPr>
              <a:t>3</a:t>
            </a:r>
            <a:r>
              <a:rPr lang="zh-CN" altLang="en-US" sz="2400" b="1" dirty="0">
                <a:latin typeface="宋体" pitchFamily="2" charset="-122"/>
                <a:ea typeface="宋体" pitchFamily="2" charset="-122"/>
              </a:rPr>
              <a:t>、保存并退出文件：在命令模式下输入</a:t>
            </a:r>
            <a:r>
              <a:rPr lang="en-US" altLang="zh-CN" sz="2400" b="1" dirty="0">
                <a:latin typeface="宋体" pitchFamily="2" charset="-122"/>
                <a:ea typeface="宋体" pitchFamily="2" charset="-122"/>
              </a:rPr>
              <a:t>:</a:t>
            </a:r>
            <a:r>
              <a:rPr lang="en-US" altLang="zh-CN" sz="2400" b="1" dirty="0" err="1">
                <a:latin typeface="宋体" pitchFamily="2" charset="-122"/>
                <a:ea typeface="宋体" pitchFamily="2" charset="-122"/>
              </a:rPr>
              <a:t>wq</a:t>
            </a:r>
            <a:r>
              <a:rPr lang="zh-CN" altLang="en-US" sz="2400" b="1" dirty="0">
                <a:latin typeface="宋体" pitchFamily="2" charset="-122"/>
                <a:ea typeface="宋体" pitchFamily="2" charset="-122"/>
              </a:rPr>
              <a:t>即可！（别忘了</a:t>
            </a:r>
            <a:r>
              <a:rPr lang="en-US" altLang="zh-CN" sz="2400" b="1" dirty="0" err="1">
                <a:latin typeface="宋体" pitchFamily="2" charset="-122"/>
                <a:ea typeface="宋体" pitchFamily="2" charset="-122"/>
              </a:rPr>
              <a:t>wq</a:t>
            </a:r>
            <a:r>
              <a:rPr lang="zh-CN" altLang="en-US" sz="2400" b="1" dirty="0">
                <a:latin typeface="宋体" pitchFamily="2" charset="-122"/>
                <a:ea typeface="宋体" pitchFamily="2" charset="-122"/>
              </a:rPr>
              <a:t>前面的</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  </a:t>
            </a:r>
            <a:r>
              <a:rPr lang="en-US" altLang="zh-CN" sz="2400" b="1" dirty="0" err="1">
                <a:latin typeface="宋体" pitchFamily="2" charset="-122"/>
                <a:ea typeface="宋体" pitchFamily="2" charset="-122"/>
              </a:rPr>
              <a:t>linux</a:t>
            </a:r>
            <a:r>
              <a:rPr lang="en-US" altLang="zh-CN" sz="2400" b="1" dirty="0">
                <a:latin typeface="宋体" pitchFamily="2" charset="-122"/>
                <a:ea typeface="宋体" pitchFamily="2" charset="-122"/>
              </a:rPr>
              <a:t>-Vi</a:t>
            </a:r>
            <a:r>
              <a:rPr lang="zh-CN" altLang="en-US" sz="2400" b="1" dirty="0">
                <a:latin typeface="宋体" pitchFamily="2" charset="-122"/>
                <a:ea typeface="宋体" pitchFamily="2" charset="-122"/>
              </a:rPr>
              <a:t>使用方法</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备查</a:t>
            </a:r>
            <a:r>
              <a:rPr lang="en-US" altLang="zh-CN" sz="2400" b="1" dirty="0">
                <a:latin typeface="宋体" pitchFamily="2" charset="-122"/>
                <a:ea typeface="宋体" pitchFamily="2" charset="-122"/>
              </a:rPr>
              <a:t>)</a:t>
            </a:r>
            <a:endParaRPr lang="zh-CN" altLang="en-US" sz="2400" b="1" dirty="0">
              <a:latin typeface="宋体" pitchFamily="2" charset="-122"/>
              <a:ea typeface="宋体" pitchFamily="2" charset="-122"/>
            </a:endParaRPr>
          </a:p>
        </p:txBody>
      </p:sp>
      <p:sp>
        <p:nvSpPr>
          <p:cNvPr id="3" name="TextBox 2"/>
          <p:cNvSpPr txBox="1"/>
          <p:nvPr/>
        </p:nvSpPr>
        <p:spPr>
          <a:xfrm>
            <a:off x="457200" y="299774"/>
            <a:ext cx="3561274" cy="565976"/>
          </a:xfrm>
          <a:prstGeom prst="rect">
            <a:avLst/>
          </a:prstGeom>
          <a:noFill/>
        </p:spPr>
        <p:txBody>
          <a:bodyPr wrap="square" lIns="72823" tIns="36411" rIns="72823" bIns="36411" rtlCol="0">
            <a:spAutoFit/>
          </a:bodyPr>
          <a:lstStyle/>
          <a:p>
            <a:r>
              <a:rPr lang="zh-CN" altLang="en-US" sz="3200" dirty="0">
                <a:latin typeface="宋体" pitchFamily="2" charset="-122"/>
                <a:ea typeface="宋体" pitchFamily="2" charset="-122"/>
              </a:rPr>
              <a:t>注意事项：</a:t>
            </a:r>
          </a:p>
        </p:txBody>
      </p:sp>
    </p:spTree>
    <p:extLst>
      <p:ext uri="{BB962C8B-B14F-4D97-AF65-F5344CB8AC3E}">
        <p14:creationId xmlns:p14="http://schemas.microsoft.com/office/powerpoint/2010/main" val="1499958587"/>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dirty="0" smtClean="0"/>
              <a:t>Vi</a:t>
            </a:r>
            <a:r>
              <a:rPr lang="zh-CN" altLang="en-US" dirty="0" smtClean="0"/>
              <a:t>编辑器</a:t>
            </a:r>
            <a:endParaRPr lang="en-US" altLang="zh-CN" dirty="0" smtClean="0"/>
          </a:p>
          <a:p>
            <a:pPr eaLnBrk="1" hangingPunct="1"/>
            <a:r>
              <a:rPr kumimoji="0" lang="en-US" altLang="zh-CN" b="1" dirty="0" smtClean="0">
                <a:solidFill>
                  <a:srgbClr val="FF0000"/>
                </a:solidFill>
              </a:rPr>
              <a:t>GCC</a:t>
            </a:r>
            <a:r>
              <a:rPr kumimoji="0" lang="zh-CN" altLang="en-US" b="1" dirty="0" smtClean="0">
                <a:solidFill>
                  <a:srgbClr val="FF0000"/>
                </a:solidFill>
              </a:rPr>
              <a:t>工具链</a:t>
            </a:r>
            <a:endParaRPr kumimoji="0" lang="en-US" altLang="zh-CN" b="1" dirty="0" smtClean="0">
              <a:solidFill>
                <a:srgbClr val="FF0000"/>
              </a:solidFill>
            </a:endParaRPr>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0507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a:t>简介</a:t>
            </a:r>
          </a:p>
        </p:txBody>
      </p:sp>
      <p:sp>
        <p:nvSpPr>
          <p:cNvPr id="189443" name="Rectangle 3"/>
          <p:cNvSpPr>
            <a:spLocks noGrp="1" noChangeArrowheads="1"/>
          </p:cNvSpPr>
          <p:nvPr>
            <p:ph type="body" idx="1"/>
          </p:nvPr>
        </p:nvSpPr>
        <p:spPr/>
        <p:txBody>
          <a:bodyPr/>
          <a:lstStyle/>
          <a:p>
            <a:r>
              <a:rPr lang="en-US" altLang="zh-CN"/>
              <a:t>      GCC</a:t>
            </a:r>
            <a:r>
              <a:rPr lang="zh-CN" altLang="en-US"/>
              <a:t>编译器能将</a:t>
            </a:r>
            <a:r>
              <a:rPr lang="en-US" altLang="zh-CN"/>
              <a:t>C</a:t>
            </a:r>
            <a:r>
              <a:rPr lang="zh-CN" altLang="en-US"/>
              <a:t>、</a:t>
            </a:r>
            <a:r>
              <a:rPr lang="en-US" altLang="zh-CN"/>
              <a:t>C++</a:t>
            </a:r>
            <a:r>
              <a:rPr lang="zh-CN" altLang="en-US"/>
              <a:t>语言源程序、汇编程序</a:t>
            </a:r>
            <a:r>
              <a:rPr lang="zh-CN" altLang="en-US">
                <a:solidFill>
                  <a:srgbClr val="FF3300"/>
                </a:solidFill>
              </a:rPr>
              <a:t>编译、链接</a:t>
            </a:r>
            <a:r>
              <a:rPr lang="zh-CN" altLang="en-US"/>
              <a:t>成可执行文件。</a:t>
            </a:r>
            <a:r>
              <a:rPr lang="zh-CN" altLang="en-US">
                <a:solidFill>
                  <a:srgbClr val="FF3300"/>
                </a:solidFill>
              </a:rPr>
              <a:t>在</a:t>
            </a:r>
            <a:r>
              <a:rPr lang="en-US" altLang="zh-CN">
                <a:solidFill>
                  <a:srgbClr val="FF3300"/>
                </a:solidFill>
              </a:rPr>
              <a:t>Linux</a:t>
            </a:r>
            <a:r>
              <a:rPr lang="zh-CN" altLang="en-US">
                <a:solidFill>
                  <a:srgbClr val="FF3300"/>
                </a:solidFill>
              </a:rPr>
              <a:t>系统中，可执行文件没有统一的后缀，系统从文件的属性来区分可执行文件和不可执行文件。</a:t>
            </a:r>
          </a:p>
        </p:txBody>
      </p:sp>
    </p:spTree>
    <p:extLst>
      <p:ext uri="{BB962C8B-B14F-4D97-AF65-F5344CB8AC3E}">
        <p14:creationId xmlns:p14="http://schemas.microsoft.com/office/powerpoint/2010/main" val="91810240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zh-CN" altLang="en-US"/>
              <a:t>简介</a:t>
            </a:r>
          </a:p>
        </p:txBody>
      </p:sp>
      <p:sp>
        <p:nvSpPr>
          <p:cNvPr id="190467" name="Rectangle 3"/>
          <p:cNvSpPr>
            <a:spLocks noGrp="1" noChangeArrowheads="1"/>
          </p:cNvSpPr>
          <p:nvPr>
            <p:ph type="body" idx="1"/>
          </p:nvPr>
        </p:nvSpPr>
        <p:spPr/>
        <p:txBody>
          <a:bodyPr/>
          <a:lstStyle/>
          <a:p>
            <a:r>
              <a:rPr lang="zh-CN" altLang="en-US" sz="2800" dirty="0"/>
              <a:t>使用</a:t>
            </a:r>
            <a:r>
              <a:rPr lang="en-US" altLang="zh-CN" sz="2800" dirty="0"/>
              <a:t>GCC</a:t>
            </a:r>
            <a:r>
              <a:rPr lang="zh-CN" altLang="en-US" sz="2800" dirty="0"/>
              <a:t>编译程序时</a:t>
            </a:r>
            <a:r>
              <a:rPr lang="en-US" altLang="zh-CN" sz="2800" dirty="0"/>
              <a:t>,</a:t>
            </a:r>
            <a:r>
              <a:rPr lang="zh-CN" altLang="en-US" sz="2800" dirty="0"/>
              <a:t>编译过程可以被细</a:t>
            </a:r>
          </a:p>
          <a:p>
            <a:r>
              <a:rPr lang="zh-CN" altLang="en-US" sz="2800" dirty="0"/>
              <a:t>分为四个阶段</a:t>
            </a:r>
            <a:r>
              <a:rPr lang="en-US" altLang="zh-CN" sz="2800" dirty="0"/>
              <a:t>:</a:t>
            </a:r>
          </a:p>
          <a:p>
            <a:pPr lvl="1">
              <a:buFont typeface="Wingdings" panose="05000000000000000000" pitchFamily="2" charset="2"/>
              <a:buChar char="l"/>
            </a:pPr>
            <a:r>
              <a:rPr lang="zh-CN" altLang="en-US" sz="2400" dirty="0"/>
              <a:t>预处理</a:t>
            </a:r>
            <a:r>
              <a:rPr lang="en-US" altLang="zh-CN" sz="2400" dirty="0"/>
              <a:t>(Pre-Processing)</a:t>
            </a:r>
          </a:p>
          <a:p>
            <a:pPr lvl="1">
              <a:buFont typeface="Wingdings" panose="05000000000000000000" pitchFamily="2" charset="2"/>
              <a:buChar char="l"/>
            </a:pPr>
            <a:r>
              <a:rPr lang="zh-CN" altLang="en-US" sz="2400" dirty="0"/>
              <a:t>编译</a:t>
            </a:r>
            <a:r>
              <a:rPr lang="en-US" altLang="zh-CN" sz="2400" dirty="0"/>
              <a:t>(Compiling)</a:t>
            </a:r>
          </a:p>
          <a:p>
            <a:pPr lvl="1">
              <a:buFont typeface="Wingdings" panose="05000000000000000000" pitchFamily="2" charset="2"/>
              <a:buChar char="l"/>
            </a:pPr>
            <a:r>
              <a:rPr lang="zh-CN" altLang="en-US" sz="2400" dirty="0"/>
              <a:t>汇编</a:t>
            </a:r>
            <a:r>
              <a:rPr lang="en-US" altLang="zh-CN" sz="2400" dirty="0"/>
              <a:t>(Assembling)</a:t>
            </a:r>
          </a:p>
          <a:p>
            <a:pPr lvl="1">
              <a:buFont typeface="Wingdings" panose="05000000000000000000" pitchFamily="2" charset="2"/>
              <a:buChar char="l"/>
            </a:pPr>
            <a:r>
              <a:rPr lang="zh-CN" altLang="en-US" sz="2400" dirty="0"/>
              <a:t>链接</a:t>
            </a:r>
            <a:r>
              <a:rPr lang="en-US" altLang="zh-CN" sz="2400" dirty="0"/>
              <a:t>(Linking)</a:t>
            </a:r>
          </a:p>
          <a:p>
            <a:endParaRPr lang="en-US" altLang="zh-CN" sz="2800" dirty="0"/>
          </a:p>
        </p:txBody>
      </p:sp>
    </p:spTree>
    <p:extLst>
      <p:ext uri="{BB962C8B-B14F-4D97-AF65-F5344CB8AC3E}">
        <p14:creationId xmlns:p14="http://schemas.microsoft.com/office/powerpoint/2010/main" val="98893757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eaLnBrk="1" hangingPunct="1"/>
            <a:r>
              <a:rPr lang="zh-CN" altLang="en-US" dirty="0"/>
              <a:t>到</a:t>
            </a:r>
            <a:r>
              <a:rPr lang="en-US" altLang="zh-CN" dirty="0"/>
              <a:t>1991</a:t>
            </a:r>
            <a:r>
              <a:rPr lang="zh-CN" altLang="en-US" dirty="0"/>
              <a:t>年，</a:t>
            </a:r>
            <a:r>
              <a:rPr lang="en-US" altLang="zh-CN" dirty="0"/>
              <a:t>GNU</a:t>
            </a:r>
            <a:r>
              <a:rPr lang="zh-CN" altLang="en-US" dirty="0"/>
              <a:t>计划已经开发出了许多工具软件。最受期盼的</a:t>
            </a:r>
            <a:r>
              <a:rPr lang="en-US" altLang="zh-CN" dirty="0" smtClean="0"/>
              <a:t>GNU </a:t>
            </a:r>
            <a:r>
              <a:rPr lang="en-US" altLang="zh-CN" dirty="0"/>
              <a:t>C</a:t>
            </a:r>
            <a:r>
              <a:rPr lang="zh-CN" altLang="en-US" dirty="0"/>
              <a:t>编译器已经出现，但还没有开发出免费的</a:t>
            </a:r>
            <a:r>
              <a:rPr lang="en-US" altLang="zh-CN" dirty="0"/>
              <a:t>GNU</a:t>
            </a:r>
            <a:r>
              <a:rPr lang="zh-CN" altLang="en-US" dirty="0"/>
              <a:t>操作系统。即使是</a:t>
            </a:r>
            <a:r>
              <a:rPr lang="en-US" altLang="zh-CN" dirty="0"/>
              <a:t>MINIX</a:t>
            </a:r>
            <a:r>
              <a:rPr lang="zh-CN" altLang="en-US" dirty="0"/>
              <a:t>也开始有了版权，需要购买才能得到源代码。而</a:t>
            </a:r>
            <a:r>
              <a:rPr lang="en-US" altLang="zh-CN" dirty="0"/>
              <a:t>GNU</a:t>
            </a:r>
            <a:r>
              <a:rPr lang="zh-CN" altLang="en-US" dirty="0"/>
              <a:t>的操作系统</a:t>
            </a:r>
            <a:r>
              <a:rPr lang="en-US" altLang="zh-CN" dirty="0"/>
              <a:t>HURD</a:t>
            </a:r>
            <a:r>
              <a:rPr lang="zh-CN" altLang="en-US" dirty="0"/>
              <a:t>一直在开发之中，并且在几年内都不能完成。</a:t>
            </a:r>
          </a:p>
          <a:p>
            <a:pPr eaLnBrk="1" hangingPunct="1"/>
            <a:r>
              <a:rPr lang="zh-CN" altLang="en-US" dirty="0" smtClean="0"/>
              <a:t>从</a:t>
            </a:r>
            <a:r>
              <a:rPr lang="en-US" altLang="zh-CN" dirty="0"/>
              <a:t>1991</a:t>
            </a:r>
            <a:r>
              <a:rPr lang="zh-CN" altLang="en-US" dirty="0"/>
              <a:t>年</a:t>
            </a:r>
            <a:r>
              <a:rPr lang="en-US" altLang="zh-CN" dirty="0"/>
              <a:t>4</a:t>
            </a:r>
            <a:r>
              <a:rPr lang="zh-CN" altLang="en-US" dirty="0"/>
              <a:t>月份起，他开始酝酿并着手编制自己的操作系统。</a:t>
            </a:r>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Box 11"/>
          <p:cNvSpPr txBox="1">
            <a:spLocks noChangeArrowheads="1"/>
          </p:cNvSpPr>
          <p:nvPr/>
        </p:nvSpPr>
        <p:spPr bwMode="auto">
          <a:xfrm>
            <a:off x="1524000" y="4770706"/>
            <a:ext cx="3764757" cy="523220"/>
          </a:xfrm>
          <a:prstGeom prst="rect">
            <a:avLst/>
          </a:prstGeom>
          <a:noFill/>
          <a:ln w="38100" algn="ctr">
            <a:noFill/>
            <a:miter lim="800000"/>
          </a:ln>
        </p:spPr>
        <p:txBody>
          <a:bodyPr wrap="square">
            <a:spAutoFit/>
          </a:bodyPr>
          <a:lstStyle/>
          <a:p>
            <a:pPr algn="ctr" eaLnBrk="0" hangingPunct="0"/>
            <a:r>
              <a:rPr lang="en-US" altLang="zh-CN" sz="2800" b="1" dirty="0">
                <a:solidFill>
                  <a:schemeClr val="hlink"/>
                </a:solidFill>
                <a:cs typeface="Times New Roman" panose="02020603050405020304" pitchFamily="18" charset="0"/>
              </a:rPr>
              <a:t>Linus Torvalds</a:t>
            </a:r>
          </a:p>
        </p:txBody>
      </p:sp>
      <p:sp>
        <p:nvSpPr>
          <p:cNvPr id="6" name="Rectangle 12"/>
          <p:cNvSpPr>
            <a:spLocks noChangeArrowheads="1"/>
          </p:cNvSpPr>
          <p:nvPr/>
        </p:nvSpPr>
        <p:spPr bwMode="auto">
          <a:xfrm>
            <a:off x="1143000" y="5548370"/>
            <a:ext cx="5157788" cy="658754"/>
          </a:xfrm>
          <a:prstGeom prst="rect">
            <a:avLst/>
          </a:prstGeom>
          <a:noFill/>
          <a:ln w="12700">
            <a:noFill/>
            <a:miter lim="800000"/>
          </a:ln>
        </p:spPr>
        <p:txBody>
          <a:bodyPr lIns="82124" tIns="41061" rIns="82124" bIns="41061" anchor="ctr" anchorCtr="1"/>
          <a:lstStyle/>
          <a:p>
            <a:pPr eaLnBrk="0" hangingPunct="0">
              <a:lnSpc>
                <a:spcPct val="130000"/>
              </a:lnSpc>
              <a:spcBef>
                <a:spcPct val="50000"/>
              </a:spcBef>
              <a:buClr>
                <a:srgbClr val="FF0000"/>
              </a:buClr>
              <a:buFont typeface="Wingdings" panose="05000000000000000000" pitchFamily="2" charset="2"/>
              <a:buChar char="Ø"/>
            </a:pPr>
            <a:r>
              <a:rPr lang="zh-CN" altLang="en-US" sz="2400" b="1" dirty="0">
                <a:solidFill>
                  <a:srgbClr val="000000"/>
                </a:solidFill>
                <a:latin typeface="宋体" panose="02010600030101010101" pitchFamily="2" charset="-122"/>
              </a:rPr>
              <a:t>芬兰、赫尔辛基大学、</a:t>
            </a:r>
            <a:r>
              <a:rPr lang="en-US" altLang="zh-CN" sz="2400" b="1" dirty="0" smtClean="0">
                <a:solidFill>
                  <a:srgbClr val="000000"/>
                </a:solidFill>
                <a:latin typeface="宋体" panose="02010600030101010101" pitchFamily="2" charset="-122"/>
              </a:rPr>
              <a:t>1991</a:t>
            </a:r>
            <a:endParaRPr lang="en-US" altLang="zh-CN" sz="2400" b="1" dirty="0">
              <a:solidFill>
                <a:srgbClr val="000000"/>
              </a:solidFill>
              <a:latin typeface="宋体" panose="02010600030101010101" pitchFamily="2" charset="-122"/>
            </a:endParaRPr>
          </a:p>
        </p:txBody>
      </p:sp>
      <p:pic>
        <p:nvPicPr>
          <p:cNvPr id="8" name="Picture 13" descr="linus"/>
          <p:cNvPicPr>
            <a:picLocks noChangeAspect="1" noChangeArrowheads="1"/>
          </p:cNvPicPr>
          <p:nvPr/>
        </p:nvPicPr>
        <p:blipFill>
          <a:blip r:embed="rId3"/>
          <a:srcRect/>
          <a:stretch>
            <a:fillRect/>
          </a:stretch>
        </p:blipFill>
        <p:spPr bwMode="auto">
          <a:xfrm>
            <a:off x="6858000" y="4257791"/>
            <a:ext cx="2008679" cy="258115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50569039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a:t>文件类型</a:t>
            </a:r>
          </a:p>
        </p:txBody>
      </p:sp>
      <p:sp>
        <p:nvSpPr>
          <p:cNvPr id="191491" name="Rectangle 3"/>
          <p:cNvSpPr>
            <a:spLocks noGrp="1" noChangeArrowheads="1"/>
          </p:cNvSpPr>
          <p:nvPr>
            <p:ph type="body" idx="1"/>
          </p:nvPr>
        </p:nvSpPr>
        <p:spPr>
          <a:xfrm>
            <a:off x="323850" y="1216025"/>
            <a:ext cx="8208963" cy="5184775"/>
          </a:xfrm>
        </p:spPr>
        <p:txBody>
          <a:bodyPr/>
          <a:lstStyle/>
          <a:p>
            <a:pPr>
              <a:lnSpc>
                <a:spcPct val="120000"/>
              </a:lnSpc>
            </a:pPr>
            <a:r>
              <a:rPr lang="en-US" altLang="zh-CN" sz="2400" dirty="0" err="1">
                <a:latin typeface="宋体" pitchFamily="2" charset="-122"/>
                <a:ea typeface="宋体" pitchFamily="2" charset="-122"/>
              </a:rPr>
              <a:t>Gcc</a:t>
            </a:r>
            <a:r>
              <a:rPr lang="zh-CN" altLang="en-US" sz="2400" dirty="0">
                <a:latin typeface="宋体" pitchFamily="2" charset="-122"/>
                <a:ea typeface="宋体" pitchFamily="2" charset="-122"/>
              </a:rPr>
              <a:t>通过后缀来区别输入文件的类别：</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语言源代码文件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a</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是由目标文件构成的库文件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a:t>
            </a:r>
            <a:r>
              <a:rPr lang="en-US" altLang="zh-CN" sz="2400" dirty="0">
                <a:latin typeface="宋体" pitchFamily="2" charset="-122"/>
                <a:ea typeface="宋体" pitchFamily="2" charset="-122"/>
              </a:rPr>
              <a:t>.cc</a:t>
            </a:r>
            <a:r>
              <a:rPr lang="zh-CN" altLang="en-US" sz="2400" dirty="0">
                <a:latin typeface="宋体" pitchFamily="2" charset="-122"/>
                <a:ea typeface="宋体" pitchFamily="2" charset="-122"/>
              </a:rPr>
              <a:t>或</a:t>
            </a:r>
            <a:r>
              <a:rPr lang="en-US" altLang="zh-CN" sz="2400" dirty="0">
                <a:latin typeface="宋体" pitchFamily="2" charset="-122"/>
                <a:ea typeface="宋体" pitchFamily="2" charset="-122"/>
              </a:rPr>
              <a:t>.cxx</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a:t>
            </a: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源代码文件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h</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头文件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i</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是已经预处理过的</a:t>
            </a: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源代码文件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ii</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是已经预处理过的</a:t>
            </a:r>
            <a:r>
              <a:rPr lang="en-US" altLang="zh-CN" sz="2400" dirty="0">
                <a:latin typeface="宋体" pitchFamily="2" charset="-122"/>
                <a:ea typeface="宋体" pitchFamily="2" charset="-122"/>
              </a:rPr>
              <a:t>C++</a:t>
            </a:r>
            <a:r>
              <a:rPr lang="zh-CN" altLang="en-US" sz="2400" dirty="0">
                <a:latin typeface="宋体" pitchFamily="2" charset="-122"/>
                <a:ea typeface="宋体" pitchFamily="2" charset="-122"/>
              </a:rPr>
              <a:t>源代码文件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o</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是编译后的目标文件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s</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是汇编语言源代码文件</a:t>
            </a:r>
          </a:p>
          <a:p>
            <a:pPr lvl="1">
              <a:lnSpc>
                <a:spcPct val="120000"/>
              </a:lnSpc>
              <a:buFont typeface="Wingdings" panose="05000000000000000000" pitchFamily="2" charset="2"/>
              <a:buChar char="l"/>
            </a:pPr>
            <a:r>
              <a:rPr lang="en-US" altLang="zh-CN" sz="2400" dirty="0">
                <a:latin typeface="宋体" pitchFamily="2" charset="-122"/>
                <a:ea typeface="宋体" pitchFamily="2" charset="-122"/>
              </a:rPr>
              <a:t>S</a:t>
            </a:r>
            <a:r>
              <a:rPr lang="zh-CN" altLang="en-US" sz="2400" dirty="0">
                <a:latin typeface="宋体" pitchFamily="2" charset="-122"/>
                <a:ea typeface="宋体" pitchFamily="2" charset="-122"/>
              </a:rPr>
              <a:t>为后缀的文件</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是经过预编译的汇编语言源代码文件。</a:t>
            </a:r>
          </a:p>
        </p:txBody>
      </p:sp>
    </p:spTree>
    <p:extLst>
      <p:ext uri="{BB962C8B-B14F-4D97-AF65-F5344CB8AC3E}">
        <p14:creationId xmlns:p14="http://schemas.microsoft.com/office/powerpoint/2010/main" val="160690646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a:t>起步（演示</a:t>
            </a:r>
          </a:p>
        </p:txBody>
      </p:sp>
      <p:sp>
        <p:nvSpPr>
          <p:cNvPr id="192515" name="Rectangle 3"/>
          <p:cNvSpPr>
            <a:spLocks noGrp="1" noChangeArrowheads="1"/>
          </p:cNvSpPr>
          <p:nvPr>
            <p:ph type="body" idx="1"/>
          </p:nvPr>
        </p:nvSpPr>
        <p:spPr/>
        <p:txBody>
          <a:bodyPr/>
          <a:lstStyle/>
          <a:p>
            <a:pPr>
              <a:lnSpc>
                <a:spcPct val="110000"/>
              </a:lnSpc>
            </a:pPr>
            <a:r>
              <a:rPr lang="en-US" altLang="zh-CN" sz="2000" dirty="0" err="1"/>
              <a:t>hello.c</a:t>
            </a:r>
            <a:r>
              <a:rPr lang="zh-CN" altLang="en-US" sz="2000" dirty="0"/>
              <a:t>：</a:t>
            </a:r>
          </a:p>
          <a:p>
            <a:pPr>
              <a:lnSpc>
                <a:spcPct val="110000"/>
              </a:lnSpc>
            </a:pPr>
            <a:r>
              <a:rPr lang="en-US" altLang="zh-CN" sz="2000" dirty="0"/>
              <a:t>#include&lt;</a:t>
            </a:r>
            <a:r>
              <a:rPr lang="en-US" altLang="zh-CN" sz="2000" dirty="0" err="1"/>
              <a:t>stdio.h</a:t>
            </a:r>
            <a:r>
              <a:rPr lang="en-US" altLang="zh-CN" sz="2000" dirty="0"/>
              <a:t>&gt;</a:t>
            </a:r>
          </a:p>
          <a:p>
            <a:pPr>
              <a:lnSpc>
                <a:spcPct val="110000"/>
              </a:lnSpc>
            </a:pPr>
            <a:r>
              <a:rPr lang="en-US" altLang="zh-CN" sz="2000" dirty="0" err="1"/>
              <a:t>int</a:t>
            </a:r>
            <a:r>
              <a:rPr lang="en-US" altLang="zh-CN" sz="2000" dirty="0"/>
              <a:t> main(void)</a:t>
            </a:r>
          </a:p>
          <a:p>
            <a:pPr>
              <a:lnSpc>
                <a:spcPct val="110000"/>
              </a:lnSpc>
            </a:pPr>
            <a:r>
              <a:rPr lang="en-US" altLang="zh-CN" sz="2000" dirty="0"/>
              <a:t>{</a:t>
            </a:r>
          </a:p>
          <a:p>
            <a:pPr>
              <a:lnSpc>
                <a:spcPct val="110000"/>
              </a:lnSpc>
            </a:pPr>
            <a:r>
              <a:rPr lang="en-US" altLang="zh-CN" sz="2000" dirty="0" err="1"/>
              <a:t>printf</a:t>
            </a:r>
            <a:r>
              <a:rPr lang="en-US" altLang="zh-CN" sz="2000" dirty="0"/>
              <a:t>(Hello world!\n);</a:t>
            </a:r>
          </a:p>
          <a:p>
            <a:pPr>
              <a:lnSpc>
                <a:spcPct val="110000"/>
              </a:lnSpc>
            </a:pPr>
            <a:r>
              <a:rPr lang="en-US" altLang="zh-CN" sz="2000" dirty="0"/>
              <a:t>return 0;</a:t>
            </a:r>
          </a:p>
          <a:p>
            <a:pPr>
              <a:lnSpc>
                <a:spcPct val="110000"/>
              </a:lnSpc>
            </a:pPr>
            <a:r>
              <a:rPr lang="en-US" altLang="zh-CN" sz="2000" dirty="0" smtClean="0"/>
              <a:t>}</a:t>
            </a:r>
            <a:endParaRPr lang="en-US" altLang="zh-CN" sz="2000" dirty="0"/>
          </a:p>
        </p:txBody>
      </p:sp>
      <p:sp>
        <p:nvSpPr>
          <p:cNvPr id="4" name="矩形 3"/>
          <p:cNvSpPr/>
          <p:nvPr/>
        </p:nvSpPr>
        <p:spPr>
          <a:xfrm>
            <a:off x="4114800" y="1981200"/>
            <a:ext cx="4572000" cy="1677382"/>
          </a:xfrm>
          <a:prstGeom prst="rect">
            <a:avLst/>
          </a:prstGeom>
        </p:spPr>
        <p:txBody>
          <a:bodyPr>
            <a:spAutoFit/>
          </a:bodyPr>
          <a:lstStyle/>
          <a:p>
            <a:pPr marL="254000" lvl="0" indent="-254000" algn="l">
              <a:lnSpc>
                <a:spcPct val="110000"/>
              </a:lnSpc>
              <a:spcBef>
                <a:spcPts val="600"/>
              </a:spcBef>
              <a:buClr>
                <a:srgbClr val="990000"/>
              </a:buClr>
              <a:buSzPct val="60000"/>
              <a:buFont typeface="Wingdings 2" charset="2"/>
              <a:buChar char="¢"/>
            </a:pPr>
            <a:r>
              <a:rPr lang="zh-CN" altLang="en-US" sz="2000" kern="0" dirty="0">
                <a:latin typeface="Calibri Bold"/>
                <a:sym typeface="Calibri Bold" charset="0"/>
              </a:rPr>
              <a:t>编译和运行这段程序</a:t>
            </a:r>
            <a:r>
              <a:rPr lang="en-US" altLang="zh-CN" sz="2000" kern="0" dirty="0">
                <a:latin typeface="Calibri Bold"/>
                <a:sym typeface="Calibri Bold" charset="0"/>
              </a:rPr>
              <a:t>:</a:t>
            </a:r>
          </a:p>
          <a:p>
            <a:pPr marL="254000" lvl="0" indent="-254000" algn="l">
              <a:lnSpc>
                <a:spcPct val="110000"/>
              </a:lnSpc>
              <a:spcBef>
                <a:spcPts val="600"/>
              </a:spcBef>
              <a:buClr>
                <a:srgbClr val="990000"/>
              </a:buClr>
              <a:buSzPct val="60000"/>
              <a:buFont typeface="Wingdings 2" charset="2"/>
              <a:buChar char="¢"/>
            </a:pPr>
            <a:r>
              <a:rPr lang="en-US" altLang="zh-CN" sz="2000" kern="0" dirty="0">
                <a:latin typeface="Calibri Bold"/>
                <a:sym typeface="Calibri Bold" charset="0"/>
              </a:rPr>
              <a:t>#</a:t>
            </a:r>
            <a:r>
              <a:rPr lang="en-US" altLang="zh-CN" sz="2000" kern="0" dirty="0" err="1">
                <a:latin typeface="Calibri Bold"/>
                <a:sym typeface="Calibri Bold" charset="0"/>
              </a:rPr>
              <a:t>gcc</a:t>
            </a:r>
            <a:r>
              <a:rPr lang="en-US" altLang="zh-CN" sz="2000" kern="0" dirty="0">
                <a:latin typeface="Calibri Bold"/>
                <a:sym typeface="Calibri Bold" charset="0"/>
              </a:rPr>
              <a:t> </a:t>
            </a:r>
            <a:r>
              <a:rPr lang="en-US" altLang="zh-CN" sz="2000" kern="0" dirty="0" err="1" smtClean="0">
                <a:latin typeface="Calibri Bold"/>
                <a:sym typeface="Calibri Bold" charset="0"/>
              </a:rPr>
              <a:t>hello.c</a:t>
            </a:r>
            <a:r>
              <a:rPr lang="en-US" altLang="zh-CN" sz="2000" kern="0" dirty="0" smtClean="0">
                <a:latin typeface="Calibri Bold"/>
                <a:sym typeface="Calibri Bold" charset="0"/>
              </a:rPr>
              <a:t> -</a:t>
            </a:r>
            <a:r>
              <a:rPr lang="en-US" altLang="zh-CN" sz="2000" kern="0" dirty="0">
                <a:latin typeface="Calibri Bold"/>
                <a:sym typeface="Calibri Bold" charset="0"/>
              </a:rPr>
              <a:t>o hello</a:t>
            </a:r>
          </a:p>
          <a:p>
            <a:pPr marL="254000" lvl="0" indent="-254000" algn="l">
              <a:lnSpc>
                <a:spcPct val="110000"/>
              </a:lnSpc>
              <a:spcBef>
                <a:spcPts val="600"/>
              </a:spcBef>
              <a:buClr>
                <a:srgbClr val="990000"/>
              </a:buClr>
              <a:buSzPct val="60000"/>
              <a:buFont typeface="Wingdings 2" charset="2"/>
              <a:buChar char="¢"/>
            </a:pPr>
            <a:r>
              <a:rPr lang="en-US" altLang="zh-CN" sz="2000" kern="0" dirty="0">
                <a:latin typeface="Calibri Bold"/>
                <a:sym typeface="Calibri Bold" charset="0"/>
              </a:rPr>
              <a:t>#./hello</a:t>
            </a:r>
          </a:p>
          <a:p>
            <a:pPr marL="254000" lvl="0" indent="-254000" algn="l">
              <a:lnSpc>
                <a:spcPct val="110000"/>
              </a:lnSpc>
              <a:spcBef>
                <a:spcPts val="600"/>
              </a:spcBef>
              <a:buClr>
                <a:srgbClr val="990000"/>
              </a:buClr>
              <a:buSzPct val="60000"/>
              <a:buFont typeface="Wingdings 2" charset="2"/>
              <a:buChar char="¢"/>
            </a:pPr>
            <a:r>
              <a:rPr lang="zh-CN" altLang="en-US" sz="2000" kern="0" dirty="0">
                <a:latin typeface="Calibri Bold"/>
                <a:sym typeface="Calibri Bold" charset="0"/>
              </a:rPr>
              <a:t>输出：</a:t>
            </a:r>
            <a:r>
              <a:rPr lang="en-US" altLang="zh-CN" sz="2000" kern="0" dirty="0">
                <a:latin typeface="Calibri Bold"/>
                <a:sym typeface="Calibri Bold" charset="0"/>
              </a:rPr>
              <a:t>Hello world!</a:t>
            </a:r>
          </a:p>
        </p:txBody>
      </p:sp>
    </p:spTree>
    <p:extLst>
      <p:ext uri="{BB962C8B-B14F-4D97-AF65-F5344CB8AC3E}">
        <p14:creationId xmlns:p14="http://schemas.microsoft.com/office/powerpoint/2010/main" val="36205740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dirty="0"/>
              <a:t>基本用法</a:t>
            </a:r>
          </a:p>
        </p:txBody>
      </p:sp>
      <p:sp>
        <p:nvSpPr>
          <p:cNvPr id="193539" name="Rectangle 3"/>
          <p:cNvSpPr>
            <a:spLocks noGrp="1" noChangeArrowheads="1"/>
          </p:cNvSpPr>
          <p:nvPr>
            <p:ph type="body" idx="1"/>
          </p:nvPr>
        </p:nvSpPr>
        <p:spPr/>
        <p:txBody>
          <a:bodyPr/>
          <a:lstStyle/>
          <a:p>
            <a:r>
              <a:rPr lang="en-US" altLang="zh-CN" dirty="0" err="1">
                <a:latin typeface="宋体" pitchFamily="2" charset="-122"/>
                <a:ea typeface="宋体" pitchFamily="2" charset="-122"/>
              </a:rPr>
              <a:t>gcc</a:t>
            </a:r>
            <a:r>
              <a:rPr lang="zh-CN" altLang="en-US" dirty="0">
                <a:latin typeface="宋体" pitchFamily="2" charset="-122"/>
                <a:ea typeface="宋体" pitchFamily="2" charset="-122"/>
              </a:rPr>
              <a:t>最基本的用法是∶</a:t>
            </a:r>
          </a:p>
          <a:p>
            <a:r>
              <a:rPr lang="zh-CN" altLang="en-US" dirty="0">
                <a:solidFill>
                  <a:srgbClr val="FF3300"/>
                </a:solidFill>
                <a:latin typeface="宋体" pitchFamily="2" charset="-122"/>
                <a:ea typeface="宋体" pitchFamily="2" charset="-122"/>
              </a:rPr>
              <a:t>      </a:t>
            </a:r>
            <a:r>
              <a:rPr lang="en-US" altLang="zh-CN" b="1" dirty="0" err="1">
                <a:solidFill>
                  <a:srgbClr val="FF3300"/>
                </a:solidFill>
                <a:latin typeface="宋体" pitchFamily="2" charset="-122"/>
                <a:ea typeface="宋体" pitchFamily="2" charset="-122"/>
              </a:rPr>
              <a:t>gcc</a:t>
            </a:r>
            <a:r>
              <a:rPr lang="en-US" altLang="zh-CN" b="1" dirty="0">
                <a:solidFill>
                  <a:srgbClr val="FF3300"/>
                </a:solidFill>
                <a:latin typeface="宋体" pitchFamily="2" charset="-122"/>
                <a:ea typeface="宋体" pitchFamily="2" charset="-122"/>
              </a:rPr>
              <a:t>[options][filenames]</a:t>
            </a:r>
          </a:p>
          <a:p>
            <a:pPr lvl="1">
              <a:buFont typeface="Wingdings" panose="05000000000000000000" pitchFamily="2" charset="2"/>
              <a:buChar char="l"/>
            </a:pPr>
            <a:r>
              <a:rPr lang="en-US" altLang="zh-CN" dirty="0">
                <a:latin typeface="宋体" pitchFamily="2" charset="-122"/>
                <a:ea typeface="宋体" pitchFamily="2" charset="-122"/>
              </a:rPr>
              <a:t>options</a:t>
            </a:r>
            <a:r>
              <a:rPr lang="zh-CN" altLang="en-US" dirty="0">
                <a:latin typeface="宋体" pitchFamily="2" charset="-122"/>
                <a:ea typeface="宋体" pitchFamily="2" charset="-122"/>
              </a:rPr>
              <a:t>：编译器所需要的编译选项</a:t>
            </a:r>
          </a:p>
          <a:p>
            <a:pPr lvl="1">
              <a:buFont typeface="Wingdings" panose="05000000000000000000" pitchFamily="2" charset="2"/>
              <a:buChar char="l"/>
            </a:pPr>
            <a:r>
              <a:rPr lang="en-US" altLang="zh-CN" dirty="0">
                <a:latin typeface="宋体" pitchFamily="2" charset="-122"/>
                <a:ea typeface="宋体" pitchFamily="2" charset="-122"/>
              </a:rPr>
              <a:t>filenames:</a:t>
            </a:r>
            <a:r>
              <a:rPr lang="zh-CN" altLang="en-US" dirty="0">
                <a:latin typeface="宋体" pitchFamily="2" charset="-122"/>
                <a:ea typeface="宋体" pitchFamily="2" charset="-122"/>
              </a:rPr>
              <a:t>要编译的文件名</a:t>
            </a:r>
          </a:p>
        </p:txBody>
      </p:sp>
      <p:sp>
        <p:nvSpPr>
          <p:cNvPr id="4" name="Rectangle 3"/>
          <p:cNvSpPr txBox="1">
            <a:spLocks noChangeArrowheads="1"/>
          </p:cNvSpPr>
          <p:nvPr/>
        </p:nvSpPr>
        <p:spPr bwMode="auto">
          <a:xfrm>
            <a:off x="381000" y="3276600"/>
            <a:ext cx="8382000" cy="22860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altLang="zh-CN" dirty="0" err="1" smtClean="0">
                <a:latin typeface="宋体" pitchFamily="2" charset="-122"/>
                <a:ea typeface="宋体" pitchFamily="2" charset="-122"/>
              </a:rPr>
              <a:t>gcc</a:t>
            </a:r>
            <a:r>
              <a:rPr lang="zh-CN" altLang="en-US" dirty="0" smtClean="0">
                <a:latin typeface="宋体" pitchFamily="2" charset="-122"/>
                <a:ea typeface="宋体" pitchFamily="2" charset="-122"/>
              </a:rPr>
              <a:t>编译器的编译选项大约有</a:t>
            </a:r>
            <a:r>
              <a:rPr lang="en-US" altLang="zh-CN" dirty="0" smtClean="0">
                <a:latin typeface="宋体" pitchFamily="2" charset="-122"/>
                <a:ea typeface="宋体" pitchFamily="2" charset="-122"/>
              </a:rPr>
              <a:t>100</a:t>
            </a:r>
            <a:r>
              <a:rPr lang="zh-CN" altLang="en-US" dirty="0" smtClean="0">
                <a:latin typeface="宋体" pitchFamily="2" charset="-122"/>
                <a:ea typeface="宋体" pitchFamily="2" charset="-122"/>
              </a:rPr>
              <a:t>多个，其中多数根本就用不到，这里只介绍其中最基本、最常用的参数。</a:t>
            </a:r>
          </a:p>
          <a:p>
            <a:pPr>
              <a:buFont typeface="Wingdings" panose="05000000000000000000" pitchFamily="2" charset="2"/>
              <a:buChar char="l"/>
            </a:pPr>
            <a:r>
              <a:rPr lang="en-US" altLang="zh-CN" dirty="0" smtClean="0">
                <a:solidFill>
                  <a:srgbClr val="FF3300"/>
                </a:solidFill>
                <a:latin typeface="宋体" pitchFamily="2" charset="-122"/>
                <a:ea typeface="宋体" pitchFamily="2" charset="-122"/>
              </a:rPr>
              <a:t>-o </a:t>
            </a:r>
            <a:r>
              <a:rPr lang="en-US" altLang="zh-CN" dirty="0" err="1" smtClean="0">
                <a:solidFill>
                  <a:srgbClr val="FF3300"/>
                </a:solidFill>
                <a:latin typeface="宋体" pitchFamily="2" charset="-122"/>
                <a:ea typeface="宋体" pitchFamily="2" charset="-122"/>
              </a:rPr>
              <a:t>output_filename</a:t>
            </a:r>
            <a:r>
              <a:rPr lang="zh-CN" altLang="en-US" dirty="0" smtClean="0">
                <a:solidFill>
                  <a:srgbClr val="FF3300"/>
                </a:solidFill>
                <a:latin typeface="宋体" pitchFamily="2" charset="-122"/>
                <a:ea typeface="宋体" pitchFamily="2" charset="-122"/>
              </a:rPr>
              <a:t>：</a:t>
            </a:r>
            <a:r>
              <a:rPr lang="zh-CN" altLang="en-US" dirty="0" smtClean="0">
                <a:latin typeface="宋体" pitchFamily="2" charset="-122"/>
                <a:ea typeface="宋体" pitchFamily="2" charset="-122"/>
              </a:rPr>
              <a:t>确定可执行文件的名称为</a:t>
            </a:r>
            <a:r>
              <a:rPr lang="en-US" altLang="zh-CN" dirty="0" err="1" smtClean="0">
                <a:latin typeface="宋体" pitchFamily="2" charset="-122"/>
                <a:ea typeface="宋体" pitchFamily="2" charset="-122"/>
              </a:rPr>
              <a:t>output_filename</a:t>
            </a:r>
            <a:r>
              <a:rPr lang="zh-CN" altLang="en-US" dirty="0" smtClean="0">
                <a:latin typeface="宋体" pitchFamily="2" charset="-122"/>
                <a:ea typeface="宋体" pitchFamily="2" charset="-122"/>
              </a:rPr>
              <a:t>。如果不给出这个选项，</a:t>
            </a:r>
            <a:r>
              <a:rPr lang="en-US" altLang="zh-CN" dirty="0" err="1" smtClean="0">
                <a:latin typeface="宋体" pitchFamily="2" charset="-122"/>
                <a:ea typeface="宋体" pitchFamily="2" charset="-122"/>
              </a:rPr>
              <a:t>gcc</a:t>
            </a:r>
            <a:r>
              <a:rPr lang="zh-CN" altLang="en-US" dirty="0" smtClean="0">
                <a:latin typeface="宋体" pitchFamily="2" charset="-122"/>
                <a:ea typeface="宋体" pitchFamily="2" charset="-122"/>
              </a:rPr>
              <a:t>就给出预设的可执行文件</a:t>
            </a:r>
            <a:r>
              <a:rPr lang="en-US" altLang="zh-CN" dirty="0" err="1" smtClean="0">
                <a:latin typeface="宋体" pitchFamily="2" charset="-122"/>
                <a:ea typeface="宋体" pitchFamily="2" charset="-122"/>
              </a:rPr>
              <a:t>a.out</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演示</a:t>
            </a:r>
            <a:r>
              <a:rPr lang="en-US" altLang="zh-CN" dirty="0" smtClean="0">
                <a:latin typeface="宋体" pitchFamily="2" charset="-122"/>
                <a:ea typeface="宋体" pitchFamily="2" charset="-122"/>
              </a:rPr>
              <a:t>)</a:t>
            </a:r>
            <a:endParaRPr lang="en-US" altLang="zh-CN" dirty="0">
              <a:latin typeface="宋体" pitchFamily="2" charset="-122"/>
              <a:ea typeface="宋体" pitchFamily="2" charset="-122"/>
            </a:endParaRPr>
          </a:p>
        </p:txBody>
      </p:sp>
    </p:spTree>
    <p:extLst>
      <p:ext uri="{BB962C8B-B14F-4D97-AF65-F5344CB8AC3E}">
        <p14:creationId xmlns:p14="http://schemas.microsoft.com/office/powerpoint/2010/main" val="313116377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a:t>编译选项</a:t>
            </a:r>
          </a:p>
        </p:txBody>
      </p:sp>
      <p:sp>
        <p:nvSpPr>
          <p:cNvPr id="195587" name="Rectangle 3"/>
          <p:cNvSpPr>
            <a:spLocks noGrp="1" noChangeArrowheads="1"/>
          </p:cNvSpPr>
          <p:nvPr>
            <p:ph type="body" idx="1"/>
          </p:nvPr>
        </p:nvSpPr>
        <p:spPr/>
        <p:txBody>
          <a:bodyPr/>
          <a:lstStyle/>
          <a:p>
            <a:pPr>
              <a:buFont typeface="Wingdings" panose="05000000000000000000" pitchFamily="2" charset="2"/>
              <a:buChar char="l"/>
            </a:pPr>
            <a:r>
              <a:rPr lang="en-US" altLang="zh-CN">
                <a:solidFill>
                  <a:srgbClr val="FF3300"/>
                </a:solidFill>
              </a:rPr>
              <a:t>-c</a:t>
            </a:r>
            <a:r>
              <a:rPr lang="zh-CN" altLang="en-US">
                <a:solidFill>
                  <a:srgbClr val="FF3300"/>
                </a:solidFill>
              </a:rPr>
              <a:t>：</a:t>
            </a:r>
            <a:r>
              <a:rPr lang="zh-CN" altLang="en-US"/>
              <a:t>只编译，不连接成为可执行文件，编译器只是由输入的</a:t>
            </a:r>
            <a:r>
              <a:rPr lang="en-US" altLang="zh-CN"/>
              <a:t>.c</a:t>
            </a:r>
            <a:r>
              <a:rPr lang="zh-CN" altLang="en-US"/>
              <a:t>等源代码文件生成</a:t>
            </a:r>
            <a:r>
              <a:rPr lang="en-US" altLang="zh-CN"/>
              <a:t>.o</a:t>
            </a:r>
            <a:r>
              <a:rPr lang="zh-CN" altLang="en-US"/>
              <a:t>为后缀的目标文件。</a:t>
            </a:r>
          </a:p>
          <a:p>
            <a:pPr>
              <a:buFont typeface="Wingdings" panose="05000000000000000000" pitchFamily="2" charset="2"/>
              <a:buChar char="l"/>
            </a:pPr>
            <a:r>
              <a:rPr lang="en-US" altLang="zh-CN">
                <a:solidFill>
                  <a:srgbClr val="FF3300"/>
                </a:solidFill>
              </a:rPr>
              <a:t>-g</a:t>
            </a:r>
            <a:r>
              <a:rPr lang="zh-CN" altLang="en-US">
                <a:solidFill>
                  <a:srgbClr val="FF3300"/>
                </a:solidFill>
              </a:rPr>
              <a:t>：</a:t>
            </a:r>
            <a:r>
              <a:rPr lang="zh-CN" altLang="en-US"/>
              <a:t>产生调试工具</a:t>
            </a:r>
            <a:r>
              <a:rPr lang="en-US" altLang="zh-CN"/>
              <a:t>(GNU</a:t>
            </a:r>
            <a:r>
              <a:rPr lang="zh-CN" altLang="en-US"/>
              <a:t>的</a:t>
            </a:r>
            <a:r>
              <a:rPr lang="en-US" altLang="zh-CN"/>
              <a:t>gdb)</a:t>
            </a:r>
            <a:r>
              <a:rPr lang="zh-CN" altLang="en-US"/>
              <a:t>所必要的符号信息，要想对编译出的程序进行调试，就必须加入这个选项。</a:t>
            </a:r>
          </a:p>
        </p:txBody>
      </p:sp>
      <p:sp>
        <p:nvSpPr>
          <p:cNvPr id="4" name="Rectangle 3"/>
          <p:cNvSpPr txBox="1">
            <a:spLocks noChangeArrowheads="1"/>
          </p:cNvSpPr>
          <p:nvPr/>
        </p:nvSpPr>
        <p:spPr bwMode="auto">
          <a:xfrm>
            <a:off x="371475" y="31242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pPr>
              <a:buFont typeface="Wingdings" panose="05000000000000000000" pitchFamily="2" charset="2"/>
              <a:buChar char="l"/>
            </a:pPr>
            <a:r>
              <a:rPr lang="en-US" altLang="zh-CN" smtClean="0">
                <a:solidFill>
                  <a:srgbClr val="FF3300"/>
                </a:solidFill>
              </a:rPr>
              <a:t>-O</a:t>
            </a:r>
            <a:r>
              <a:rPr lang="zh-CN" altLang="en-US" smtClean="0"/>
              <a:t>，对程序进行优化编译、链接，采用这个选项，整个源代码会在编译、连接过程中进行优化处理，这样产生的可执行文件的执行效率可以提高，但是，编译、连接的速度就相应地要慢一些。</a:t>
            </a:r>
          </a:p>
          <a:p>
            <a:pPr>
              <a:buFont typeface="Wingdings" panose="05000000000000000000" pitchFamily="2" charset="2"/>
              <a:buChar char="l"/>
            </a:pPr>
            <a:r>
              <a:rPr lang="en-US" altLang="zh-CN" smtClean="0">
                <a:solidFill>
                  <a:srgbClr val="FF3300"/>
                </a:solidFill>
              </a:rPr>
              <a:t>-O2</a:t>
            </a:r>
            <a:r>
              <a:rPr lang="zh-CN" altLang="en-US" smtClean="0"/>
              <a:t>，比</a:t>
            </a:r>
            <a:r>
              <a:rPr lang="en-US" altLang="zh-CN" smtClean="0"/>
              <a:t>-O</a:t>
            </a:r>
            <a:r>
              <a:rPr lang="zh-CN" altLang="en-US" smtClean="0"/>
              <a:t>更好的优化编译、连接，当然整个编译、连接过程会更慢。</a:t>
            </a:r>
            <a:endParaRPr lang="zh-CN" altLang="en-US" dirty="0"/>
          </a:p>
        </p:txBody>
      </p:sp>
    </p:spTree>
    <p:extLst>
      <p:ext uri="{BB962C8B-B14F-4D97-AF65-F5344CB8AC3E}">
        <p14:creationId xmlns:p14="http://schemas.microsoft.com/office/powerpoint/2010/main" val="267447083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zh-CN" altLang="en-US"/>
              <a:t>编译选项</a:t>
            </a:r>
            <a:r>
              <a:rPr lang="en-US" altLang="zh-CN"/>
              <a:t>(optimize.c)</a:t>
            </a:r>
          </a:p>
        </p:txBody>
      </p:sp>
      <p:sp>
        <p:nvSpPr>
          <p:cNvPr id="197635" name="Rectangle 3"/>
          <p:cNvSpPr>
            <a:spLocks noGrp="1" noChangeArrowheads="1"/>
          </p:cNvSpPr>
          <p:nvPr>
            <p:ph type="body" idx="1"/>
          </p:nvPr>
        </p:nvSpPr>
        <p:spPr/>
        <p:txBody>
          <a:bodyPr/>
          <a:lstStyle/>
          <a:p>
            <a:pPr>
              <a:lnSpc>
                <a:spcPct val="110000"/>
              </a:lnSpc>
            </a:pPr>
            <a:r>
              <a:rPr lang="en-US" altLang="zh-CN" sz="1800" dirty="0"/>
              <a:t>#include&lt;</a:t>
            </a:r>
            <a:r>
              <a:rPr lang="en-US" altLang="zh-CN" sz="1800" dirty="0" err="1"/>
              <a:t>stdio.h</a:t>
            </a:r>
            <a:r>
              <a:rPr lang="en-US" altLang="zh-CN" sz="1800" dirty="0"/>
              <a:t>&gt;</a:t>
            </a:r>
          </a:p>
          <a:p>
            <a:pPr>
              <a:lnSpc>
                <a:spcPct val="110000"/>
              </a:lnSpc>
            </a:pPr>
            <a:r>
              <a:rPr lang="en-US" altLang="zh-CN" sz="1800" dirty="0" err="1"/>
              <a:t>int</a:t>
            </a:r>
            <a:r>
              <a:rPr lang="en-US" altLang="zh-CN" sz="1800" dirty="0"/>
              <a:t> main(void)</a:t>
            </a:r>
          </a:p>
          <a:p>
            <a:pPr>
              <a:lnSpc>
                <a:spcPct val="110000"/>
              </a:lnSpc>
            </a:pPr>
            <a:r>
              <a:rPr lang="en-US" altLang="zh-CN" sz="1800" dirty="0"/>
              <a:t>{</a:t>
            </a:r>
          </a:p>
          <a:p>
            <a:pPr>
              <a:lnSpc>
                <a:spcPct val="110000"/>
              </a:lnSpc>
            </a:pPr>
            <a:r>
              <a:rPr lang="en-US" altLang="zh-CN" sz="1800" dirty="0"/>
              <a:t>double counter;</a:t>
            </a:r>
          </a:p>
          <a:p>
            <a:pPr>
              <a:lnSpc>
                <a:spcPct val="110000"/>
              </a:lnSpc>
            </a:pPr>
            <a:r>
              <a:rPr lang="en-US" altLang="zh-CN" sz="1800" dirty="0"/>
              <a:t>double result;</a:t>
            </a:r>
          </a:p>
          <a:p>
            <a:pPr>
              <a:lnSpc>
                <a:spcPct val="110000"/>
              </a:lnSpc>
            </a:pPr>
            <a:r>
              <a:rPr lang="en-US" altLang="zh-CN" sz="1800" dirty="0"/>
              <a:t>double temp;</a:t>
            </a:r>
          </a:p>
          <a:p>
            <a:pPr>
              <a:lnSpc>
                <a:spcPct val="110000"/>
              </a:lnSpc>
            </a:pPr>
            <a:r>
              <a:rPr lang="en-US" altLang="zh-CN" sz="1800" dirty="0"/>
              <a:t>for(counter=0;counter&lt;2000.0*2000.0*2000.0/20.0+2020;</a:t>
            </a:r>
          </a:p>
          <a:p>
            <a:pPr>
              <a:lnSpc>
                <a:spcPct val="110000"/>
              </a:lnSpc>
            </a:pPr>
            <a:r>
              <a:rPr lang="en-US" altLang="zh-CN" sz="1800" dirty="0"/>
              <a:t>counter+=(5-1)/4){</a:t>
            </a:r>
          </a:p>
          <a:p>
            <a:pPr>
              <a:lnSpc>
                <a:spcPct val="110000"/>
              </a:lnSpc>
            </a:pPr>
            <a:r>
              <a:rPr lang="en-US" altLang="zh-CN" sz="1800" dirty="0"/>
              <a:t>temp=counter/1979;</a:t>
            </a:r>
          </a:p>
          <a:p>
            <a:pPr>
              <a:lnSpc>
                <a:spcPct val="110000"/>
              </a:lnSpc>
            </a:pPr>
            <a:r>
              <a:rPr lang="en-US" altLang="zh-CN" sz="1800" dirty="0"/>
              <a:t>result=counter;</a:t>
            </a:r>
          </a:p>
          <a:p>
            <a:pPr>
              <a:lnSpc>
                <a:spcPct val="110000"/>
              </a:lnSpc>
            </a:pPr>
            <a:r>
              <a:rPr lang="en-US" altLang="zh-CN" sz="1800" dirty="0"/>
              <a:t>}</a:t>
            </a:r>
          </a:p>
          <a:p>
            <a:pPr>
              <a:lnSpc>
                <a:spcPct val="110000"/>
              </a:lnSpc>
            </a:pPr>
            <a:r>
              <a:rPr lang="en-US" altLang="zh-CN" sz="1800" dirty="0" err="1"/>
              <a:t>printf</a:t>
            </a:r>
            <a:r>
              <a:rPr lang="en-US" altLang="zh-CN" sz="1800" dirty="0"/>
              <a:t>(Result </a:t>
            </a:r>
            <a:r>
              <a:rPr lang="en-US" altLang="zh-CN" sz="1800" dirty="0" err="1"/>
              <a:t>is%lf</a:t>
            </a:r>
            <a:r>
              <a:rPr lang="en-US" altLang="zh-CN" sz="1800" dirty="0"/>
              <a:t>\\</a:t>
            </a:r>
            <a:r>
              <a:rPr lang="en-US" altLang="zh-CN" sz="1800" dirty="0" err="1"/>
              <a:t>n,result</a:t>
            </a:r>
            <a:r>
              <a:rPr lang="en-US" altLang="zh-CN" sz="1800" dirty="0"/>
              <a:t>);</a:t>
            </a:r>
          </a:p>
          <a:p>
            <a:pPr>
              <a:lnSpc>
                <a:spcPct val="110000"/>
              </a:lnSpc>
            </a:pPr>
            <a:r>
              <a:rPr lang="en-US" altLang="zh-CN" sz="1800" dirty="0"/>
              <a:t>return 0;</a:t>
            </a:r>
          </a:p>
          <a:p>
            <a:pPr>
              <a:lnSpc>
                <a:spcPct val="110000"/>
              </a:lnSpc>
            </a:pPr>
            <a:r>
              <a:rPr lang="en-US" altLang="zh-CN" sz="1800" dirty="0"/>
              <a:t>}</a:t>
            </a:r>
          </a:p>
        </p:txBody>
      </p:sp>
    </p:spTree>
    <p:extLst>
      <p:ext uri="{BB962C8B-B14F-4D97-AF65-F5344CB8AC3E}">
        <p14:creationId xmlns:p14="http://schemas.microsoft.com/office/powerpoint/2010/main" val="128082794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a:t>编译选项</a:t>
            </a:r>
          </a:p>
        </p:txBody>
      </p:sp>
      <p:sp>
        <p:nvSpPr>
          <p:cNvPr id="198659" name="Rectangle 3"/>
          <p:cNvSpPr>
            <a:spLocks noGrp="1" noChangeArrowheads="1"/>
          </p:cNvSpPr>
          <p:nvPr>
            <p:ph type="body" idx="1"/>
          </p:nvPr>
        </p:nvSpPr>
        <p:spPr/>
        <p:txBody>
          <a:bodyPr/>
          <a:lstStyle/>
          <a:p>
            <a:r>
              <a:rPr lang="en-US" altLang="zh-CN"/>
              <a:t>1.gcc optimize.c-o optimize</a:t>
            </a:r>
          </a:p>
          <a:p>
            <a:r>
              <a:rPr lang="en-US" altLang="zh-CN"/>
              <a:t>time./optimize</a:t>
            </a:r>
          </a:p>
          <a:p>
            <a:r>
              <a:rPr lang="en-US" altLang="zh-CN"/>
              <a:t>2.gcc–O optimize.c-o optimize</a:t>
            </a:r>
          </a:p>
          <a:p>
            <a:r>
              <a:rPr lang="en-US" altLang="zh-CN"/>
              <a:t>time./optimize</a:t>
            </a:r>
          </a:p>
          <a:p>
            <a:r>
              <a:rPr lang="en-US" altLang="zh-CN"/>
              <a:t>     </a:t>
            </a:r>
            <a:r>
              <a:rPr lang="zh-CN" altLang="en-US"/>
              <a:t>对比两次执行的输出结果不难看出</a:t>
            </a:r>
            <a:r>
              <a:rPr lang="en-US" altLang="zh-CN"/>
              <a:t>,</a:t>
            </a:r>
            <a:r>
              <a:rPr lang="zh-CN" altLang="en-US"/>
              <a:t>程序的性能的确得到了很大幅度的改善</a:t>
            </a:r>
          </a:p>
          <a:p>
            <a:endParaRPr lang="en-US" altLang="zh-CN"/>
          </a:p>
        </p:txBody>
      </p:sp>
    </p:spTree>
    <p:extLst>
      <p:ext uri="{BB962C8B-B14F-4D97-AF65-F5344CB8AC3E}">
        <p14:creationId xmlns:p14="http://schemas.microsoft.com/office/powerpoint/2010/main" val="18597072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zh-CN" altLang="en-US"/>
              <a:t>编译选项</a:t>
            </a:r>
          </a:p>
        </p:txBody>
      </p:sp>
      <p:sp>
        <p:nvSpPr>
          <p:cNvPr id="199683" name="Rectangle 3"/>
          <p:cNvSpPr>
            <a:spLocks noGrp="1" noChangeArrowheads="1"/>
          </p:cNvSpPr>
          <p:nvPr>
            <p:ph type="body" idx="1"/>
          </p:nvPr>
        </p:nvSpPr>
        <p:spPr/>
        <p:txBody>
          <a:bodyPr/>
          <a:lstStyle/>
          <a:p>
            <a:pPr>
              <a:lnSpc>
                <a:spcPct val="110000"/>
              </a:lnSpc>
              <a:buFont typeface="Wingdings" panose="05000000000000000000" pitchFamily="2" charset="2"/>
              <a:buChar char="l"/>
            </a:pPr>
            <a:r>
              <a:rPr lang="en-US" altLang="zh-CN" sz="2400">
                <a:solidFill>
                  <a:srgbClr val="FF3300"/>
                </a:solidFill>
              </a:rPr>
              <a:t>-Idirname:</a:t>
            </a:r>
            <a:r>
              <a:rPr lang="zh-CN" altLang="en-US" sz="2400"/>
              <a:t>将</a:t>
            </a:r>
            <a:r>
              <a:rPr lang="en-US" altLang="zh-CN" sz="2400"/>
              <a:t>dirname</a:t>
            </a:r>
            <a:r>
              <a:rPr lang="zh-CN" altLang="en-US" sz="2400"/>
              <a:t>所指出的目录加入到程序头文件目录列表中。</a:t>
            </a:r>
          </a:p>
          <a:p>
            <a:pPr>
              <a:lnSpc>
                <a:spcPct val="110000"/>
              </a:lnSpc>
            </a:pPr>
            <a:r>
              <a:rPr lang="en-US" altLang="zh-CN" sz="2400"/>
              <a:t>C</a:t>
            </a:r>
            <a:r>
              <a:rPr lang="zh-CN" altLang="en-US" sz="2400"/>
              <a:t>程序中的头文件包含两种情况∶</a:t>
            </a:r>
          </a:p>
          <a:p>
            <a:pPr lvl="1">
              <a:lnSpc>
                <a:spcPct val="110000"/>
              </a:lnSpc>
              <a:buFont typeface="Wingdings" panose="05000000000000000000" pitchFamily="2" charset="2"/>
              <a:buChar char="l"/>
            </a:pPr>
            <a:r>
              <a:rPr lang="en-US" altLang="zh-CN" sz="2400"/>
              <a:t>#include&lt;A.h&gt;</a:t>
            </a:r>
          </a:p>
          <a:p>
            <a:pPr lvl="1">
              <a:lnSpc>
                <a:spcPct val="110000"/>
              </a:lnSpc>
              <a:buFont typeface="Wingdings" panose="05000000000000000000" pitchFamily="2" charset="2"/>
              <a:buChar char="l"/>
            </a:pPr>
            <a:r>
              <a:rPr lang="en-US" altLang="zh-CN" sz="2400"/>
              <a:t>#include“B.h”</a:t>
            </a:r>
          </a:p>
          <a:p>
            <a:pPr>
              <a:lnSpc>
                <a:spcPct val="110000"/>
              </a:lnSpc>
            </a:pPr>
            <a:r>
              <a:rPr lang="en-US" altLang="zh-CN" sz="2400"/>
              <a:t>          </a:t>
            </a:r>
            <a:r>
              <a:rPr lang="zh-CN" altLang="en-US" sz="2400"/>
              <a:t>对于</a:t>
            </a:r>
            <a:r>
              <a:rPr lang="en-US" altLang="zh-CN" sz="2400"/>
              <a:t>&lt;&gt;</a:t>
            </a:r>
            <a:r>
              <a:rPr lang="zh-CN" altLang="en-US" sz="2400"/>
              <a:t>，预处理程序</a:t>
            </a:r>
            <a:r>
              <a:rPr lang="en-US" altLang="zh-CN" sz="2400"/>
              <a:t>cpp</a:t>
            </a:r>
            <a:r>
              <a:rPr lang="zh-CN" altLang="en-US" sz="2400"/>
              <a:t>在系统预设的头文件目录</a:t>
            </a:r>
            <a:r>
              <a:rPr lang="en-US" altLang="zh-CN" sz="2400"/>
              <a:t>(</a:t>
            </a:r>
            <a:r>
              <a:rPr lang="zh-CN" altLang="en-US" sz="2400"/>
              <a:t>如</a:t>
            </a:r>
            <a:r>
              <a:rPr lang="en-US" altLang="zh-CN" sz="2400"/>
              <a:t>/usr/include)</a:t>
            </a:r>
            <a:r>
              <a:rPr lang="zh-CN" altLang="en-US" sz="2400"/>
              <a:t>中搜寻相应的文件；而对于””，</a:t>
            </a:r>
            <a:r>
              <a:rPr lang="en-US" altLang="zh-CN" sz="2400"/>
              <a:t>cpp</a:t>
            </a:r>
            <a:r>
              <a:rPr lang="zh-CN" altLang="en-US" sz="2400"/>
              <a:t>在当前目录中搜寻头文件。这个选项的作用是告诉</a:t>
            </a:r>
            <a:r>
              <a:rPr lang="en-US" altLang="zh-CN" sz="2400"/>
              <a:t>cpp</a:t>
            </a:r>
            <a:r>
              <a:rPr lang="zh-CN" altLang="en-US" sz="2400"/>
              <a:t>，如果在当前目录中没有找到需要的文件，就到指定的</a:t>
            </a:r>
            <a:r>
              <a:rPr lang="en-US" altLang="zh-CN" sz="2400"/>
              <a:t>dirname</a:t>
            </a:r>
            <a:r>
              <a:rPr lang="zh-CN" altLang="en-US" sz="2400"/>
              <a:t>目录中去寻找。</a:t>
            </a:r>
          </a:p>
          <a:p>
            <a:pPr>
              <a:lnSpc>
                <a:spcPct val="110000"/>
              </a:lnSpc>
            </a:pPr>
            <a:r>
              <a:rPr lang="zh-CN" altLang="en-US" sz="2400"/>
              <a:t>例：</a:t>
            </a:r>
            <a:r>
              <a:rPr lang="en-US" altLang="zh-CN" sz="2400"/>
              <a:t>gcc foo.c-I/home/include-o foo</a:t>
            </a:r>
          </a:p>
        </p:txBody>
      </p:sp>
    </p:spTree>
    <p:extLst>
      <p:ext uri="{BB962C8B-B14F-4D97-AF65-F5344CB8AC3E}">
        <p14:creationId xmlns:p14="http://schemas.microsoft.com/office/powerpoint/2010/main" val="100737545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zh-CN" altLang="en-US"/>
              <a:t>编译选项</a:t>
            </a:r>
          </a:p>
        </p:txBody>
      </p:sp>
      <p:sp>
        <p:nvSpPr>
          <p:cNvPr id="200707" name="Rectangle 3"/>
          <p:cNvSpPr>
            <a:spLocks noGrp="1" noChangeArrowheads="1"/>
          </p:cNvSpPr>
          <p:nvPr>
            <p:ph type="body" idx="1"/>
          </p:nvPr>
        </p:nvSpPr>
        <p:spPr/>
        <p:txBody>
          <a:bodyPr/>
          <a:lstStyle/>
          <a:p>
            <a:pPr>
              <a:buFont typeface="Wingdings" panose="05000000000000000000" pitchFamily="2" charset="2"/>
              <a:buChar char="l"/>
            </a:pPr>
            <a:r>
              <a:rPr lang="en-US" altLang="zh-CN" dirty="0">
                <a:solidFill>
                  <a:srgbClr val="FF3300"/>
                </a:solidFill>
              </a:rPr>
              <a:t>-</a:t>
            </a:r>
            <a:r>
              <a:rPr lang="en-US" altLang="zh-CN" dirty="0" err="1">
                <a:solidFill>
                  <a:srgbClr val="FF3300"/>
                </a:solidFill>
              </a:rPr>
              <a:t>Ldirname</a:t>
            </a:r>
            <a:r>
              <a:rPr lang="zh-CN" altLang="en-US" dirty="0">
                <a:solidFill>
                  <a:srgbClr val="FF3300"/>
                </a:solidFill>
              </a:rPr>
              <a:t>：</a:t>
            </a:r>
            <a:r>
              <a:rPr lang="zh-CN" altLang="en-US" dirty="0"/>
              <a:t>将</a:t>
            </a:r>
            <a:r>
              <a:rPr lang="en-US" altLang="zh-CN" dirty="0" err="1"/>
              <a:t>dirname</a:t>
            </a:r>
            <a:r>
              <a:rPr lang="zh-CN" altLang="en-US" dirty="0"/>
              <a:t>所指出的目录加入到库文件的目录列表中。在默认状态下，连接程序</a:t>
            </a:r>
            <a:r>
              <a:rPr lang="en-US" altLang="zh-CN" dirty="0" err="1"/>
              <a:t>ld</a:t>
            </a:r>
            <a:r>
              <a:rPr lang="zh-CN" altLang="en-US" dirty="0"/>
              <a:t>在系统的预设路径中</a:t>
            </a:r>
            <a:r>
              <a:rPr lang="en-US" altLang="zh-CN" dirty="0"/>
              <a:t>(</a:t>
            </a:r>
            <a:r>
              <a:rPr lang="zh-CN" altLang="en-US" dirty="0"/>
              <a:t>如</a:t>
            </a:r>
            <a:r>
              <a:rPr lang="en-US" altLang="zh-CN" dirty="0"/>
              <a:t>/</a:t>
            </a:r>
            <a:r>
              <a:rPr lang="en-US" altLang="zh-CN" dirty="0" err="1"/>
              <a:t>usr</a:t>
            </a:r>
            <a:r>
              <a:rPr lang="en-US" altLang="zh-CN" dirty="0"/>
              <a:t>/lib)</a:t>
            </a:r>
            <a:r>
              <a:rPr lang="zh-CN" altLang="en-US" dirty="0"/>
              <a:t>寻找所需要的库文件，这个选项告诉连接程序，首先到</a:t>
            </a:r>
            <a:r>
              <a:rPr lang="en-US" altLang="zh-CN" dirty="0"/>
              <a:t>-L</a:t>
            </a:r>
            <a:r>
              <a:rPr lang="zh-CN" altLang="en-US" dirty="0"/>
              <a:t>指定的目录中去寻找，然后再到系统预设路径中寻找。</a:t>
            </a:r>
          </a:p>
          <a:p>
            <a:endParaRPr lang="en-US" altLang="zh-CN" dirty="0"/>
          </a:p>
        </p:txBody>
      </p:sp>
    </p:spTree>
    <p:extLst>
      <p:ext uri="{BB962C8B-B14F-4D97-AF65-F5344CB8AC3E}">
        <p14:creationId xmlns:p14="http://schemas.microsoft.com/office/powerpoint/2010/main" val="345607075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767" y="316151"/>
            <a:ext cx="6048672" cy="707886"/>
          </a:xfrm>
          <a:prstGeom prst="rect">
            <a:avLst/>
          </a:prstGeom>
          <a:noFill/>
        </p:spPr>
        <p:txBody>
          <a:bodyPr wrap="square" rtlCol="0">
            <a:spAutoFit/>
          </a:bodyPr>
          <a:lstStyle/>
          <a:p>
            <a:r>
              <a:rPr lang="zh-CN" altLang="en-US" sz="4000" dirty="0">
                <a:latin typeface="+mj-ea"/>
                <a:ea typeface="+mj-ea"/>
              </a:rPr>
              <a:t>多</a:t>
            </a:r>
            <a:r>
              <a:rPr lang="zh-CN" altLang="en-US" sz="4000" dirty="0" smtClean="0">
                <a:latin typeface="+mj-ea"/>
                <a:ea typeface="+mj-ea"/>
              </a:rPr>
              <a:t>个</a:t>
            </a:r>
            <a:r>
              <a:rPr lang="en-US" altLang="zh-CN" sz="4000" dirty="0" smtClean="0">
                <a:latin typeface="+mj-ea"/>
                <a:ea typeface="+mj-ea"/>
              </a:rPr>
              <a:t>C</a:t>
            </a:r>
            <a:r>
              <a:rPr lang="zh-CN" altLang="en-US" sz="4000" dirty="0" smtClean="0">
                <a:latin typeface="+mj-ea"/>
                <a:ea typeface="+mj-ea"/>
              </a:rPr>
              <a:t>文件的编译过程</a:t>
            </a:r>
            <a:endParaRPr lang="zh-CN" altLang="en-US" sz="4000" dirty="0">
              <a:latin typeface="+mj-ea"/>
              <a:ea typeface="+mj-ea"/>
            </a:endParaRPr>
          </a:p>
        </p:txBody>
      </p:sp>
      <p:sp>
        <p:nvSpPr>
          <p:cNvPr id="3" name="矩形 2"/>
          <p:cNvSpPr/>
          <p:nvPr/>
        </p:nvSpPr>
        <p:spPr>
          <a:xfrm>
            <a:off x="228600" y="1324258"/>
            <a:ext cx="8763000" cy="6032421"/>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一般情况一个程序都是有若干个文件源文件组成，所以编译的时候需要形成多个编译单元，使用</a:t>
            </a:r>
            <a:r>
              <a:rPr lang="en-US" altLang="zh-CN" sz="2400" dirty="0">
                <a:solidFill>
                  <a:schemeClr val="tx2"/>
                </a:solidFill>
                <a:latin typeface="+mn-lt"/>
                <a:ea typeface="+mn-ea"/>
                <a:cs typeface="+mn-cs"/>
                <a:sym typeface="Calibri Bold" charset="0"/>
              </a:rPr>
              <a:t>GCC</a:t>
            </a:r>
            <a:r>
              <a:rPr lang="zh-CN" altLang="en-US" sz="2400" dirty="0">
                <a:solidFill>
                  <a:schemeClr val="tx2"/>
                </a:solidFill>
                <a:latin typeface="+mn-lt"/>
                <a:ea typeface="+mn-ea"/>
                <a:cs typeface="+mn-cs"/>
                <a:sym typeface="Calibri Bold" charset="0"/>
              </a:rPr>
              <a:t>编译器可以将多个源文件编译成所需要的程序</a:t>
            </a:r>
          </a:p>
          <a:p>
            <a:pPr marL="254000" indent="-254000" algn="l">
              <a:spcBef>
                <a:spcPts val="600"/>
              </a:spcBef>
              <a:buClr>
                <a:srgbClr val="990000"/>
              </a:buClr>
              <a:buSzPct val="60000"/>
              <a:buFont typeface="Wingdings" panose="05000000000000000000" pitchFamily="2" charset="2"/>
              <a:buChar char="l"/>
            </a:pP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比如：源文件有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a:t>
            </a:r>
            <a:r>
              <a:rPr lang="zh-CN" altLang="en-US" sz="2400" dirty="0">
                <a:solidFill>
                  <a:schemeClr val="tx2"/>
                </a:solidFill>
                <a:latin typeface="+mn-lt"/>
                <a:ea typeface="+mn-ea"/>
                <a:cs typeface="+mn-cs"/>
                <a:sym typeface="Calibri Bold" charset="0"/>
              </a:rPr>
              <a:t>最终生成一个可执行的文件</a:t>
            </a:r>
            <a:r>
              <a:rPr lang="en-US" altLang="zh-CN" sz="2400" dirty="0">
                <a:solidFill>
                  <a:schemeClr val="tx2"/>
                </a:solidFill>
                <a:latin typeface="+mn-lt"/>
                <a:ea typeface="+mn-ea"/>
                <a:cs typeface="+mn-cs"/>
                <a:sym typeface="Calibri Bold" charset="0"/>
              </a:rPr>
              <a:t>main</a:t>
            </a: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比如：一个工程有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zh-CN" altLang="en-US" sz="2400" dirty="0">
                <a:solidFill>
                  <a:schemeClr val="tx2"/>
                </a:solidFill>
                <a:latin typeface="+mn-lt"/>
                <a:ea typeface="+mn-ea"/>
                <a:cs typeface="+mn-cs"/>
                <a:sym typeface="Calibri Bold" charset="0"/>
              </a:rPr>
              <a:t>生成</a:t>
            </a:r>
            <a:r>
              <a:rPr lang="en-US" altLang="zh-CN" sz="2400" dirty="0">
                <a:solidFill>
                  <a:schemeClr val="tx2"/>
                </a:solidFill>
                <a:latin typeface="+mn-lt"/>
                <a:ea typeface="+mn-ea"/>
                <a:cs typeface="+mn-cs"/>
                <a:sym typeface="Calibri Bold" charset="0"/>
              </a:rPr>
              <a:t>test</a:t>
            </a:r>
            <a:r>
              <a:rPr lang="zh-CN" altLang="en-US" sz="2400" dirty="0">
                <a:solidFill>
                  <a:schemeClr val="tx2"/>
                </a:solidFill>
                <a:latin typeface="+mn-lt"/>
                <a:ea typeface="+mn-ea"/>
                <a:cs typeface="+mn-cs"/>
                <a:sym typeface="Calibri Bold" charset="0"/>
              </a:rPr>
              <a:t>的可执行文件。</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编译命令如下：</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–c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–o main</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或者：</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–o main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p>
        </p:txBody>
      </p:sp>
    </p:spTree>
    <p:extLst>
      <p:ext uri="{BB962C8B-B14F-4D97-AF65-F5344CB8AC3E}">
        <p14:creationId xmlns:p14="http://schemas.microsoft.com/office/powerpoint/2010/main" val="4994126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zh-CN" altLang="en-US"/>
              <a:t>GDB的概述</a:t>
            </a:r>
          </a:p>
        </p:txBody>
      </p:sp>
      <p:sp>
        <p:nvSpPr>
          <p:cNvPr id="16387" name="内容占位符 2"/>
          <p:cNvSpPr>
            <a:spLocks noGrp="1"/>
          </p:cNvSpPr>
          <p:nvPr>
            <p:ph idx="4294967295"/>
          </p:nvPr>
        </p:nvSpPr>
        <p:spPr/>
        <p:txBody>
          <a:bodyPr/>
          <a:lstStyle/>
          <a:p>
            <a:pPr eaLnBrk="1" hangingPunct="1"/>
            <a:r>
              <a:rPr lang="en-US" dirty="0" err="1">
                <a:latin typeface="宋体" pitchFamily="2" charset="-122"/>
                <a:ea typeface="宋体" pitchFamily="2" charset="-122"/>
              </a:rPr>
              <a:t>Gdb</a:t>
            </a:r>
            <a:r>
              <a:rPr lang="zh-CN" altLang="en-US" dirty="0">
                <a:latin typeface="宋体" pitchFamily="2" charset="-122"/>
                <a:ea typeface="宋体" pitchFamily="2" charset="-122"/>
              </a:rPr>
              <a:t>是一款</a:t>
            </a:r>
            <a:r>
              <a:rPr lang="en-US" dirty="0">
                <a:latin typeface="宋体" pitchFamily="2" charset="-122"/>
                <a:ea typeface="宋体" pitchFamily="2" charset="-122"/>
              </a:rPr>
              <a:t>GNU</a:t>
            </a:r>
            <a:r>
              <a:rPr lang="zh-CN" altLang="en-US" dirty="0">
                <a:latin typeface="宋体" pitchFamily="2" charset="-122"/>
                <a:ea typeface="宋体" pitchFamily="2" charset="-122"/>
              </a:rPr>
              <a:t>开发组织并发布的</a:t>
            </a:r>
            <a:r>
              <a:rPr lang="en-US" dirty="0">
                <a:latin typeface="宋体" pitchFamily="2" charset="-122"/>
                <a:ea typeface="宋体" pitchFamily="2" charset="-122"/>
              </a:rPr>
              <a:t>UNIX/Linux</a:t>
            </a:r>
            <a:r>
              <a:rPr lang="zh-CN" altLang="en-US" dirty="0">
                <a:latin typeface="宋体" pitchFamily="2" charset="-122"/>
                <a:ea typeface="宋体" pitchFamily="2" charset="-122"/>
              </a:rPr>
              <a:t>下的程序调试工具。它使你能在程序运行时观察程序的内部结构和内存的使用情况</a:t>
            </a:r>
            <a:r>
              <a:rPr lang="en-US" dirty="0">
                <a:latin typeface="宋体" pitchFamily="2" charset="-122"/>
                <a:ea typeface="宋体" pitchFamily="2" charset="-122"/>
              </a:rPr>
              <a:t>. </a:t>
            </a:r>
            <a:r>
              <a:rPr lang="zh-CN" altLang="en-US" dirty="0">
                <a:latin typeface="宋体" pitchFamily="2" charset="-122"/>
                <a:ea typeface="宋体" pitchFamily="2" charset="-122"/>
              </a:rPr>
              <a:t>以下是</a:t>
            </a:r>
            <a:r>
              <a:rPr lang="en-US" dirty="0" err="1">
                <a:latin typeface="宋体" pitchFamily="2" charset="-122"/>
                <a:ea typeface="宋体" pitchFamily="2" charset="-122"/>
              </a:rPr>
              <a:t>gdb</a:t>
            </a:r>
            <a:r>
              <a:rPr lang="en-US" dirty="0">
                <a:latin typeface="宋体" pitchFamily="2" charset="-122"/>
                <a:ea typeface="宋体" pitchFamily="2" charset="-122"/>
              </a:rPr>
              <a:t> </a:t>
            </a:r>
            <a:r>
              <a:rPr lang="zh-CN" altLang="en-US" dirty="0">
                <a:latin typeface="宋体" pitchFamily="2" charset="-122"/>
                <a:ea typeface="宋体" pitchFamily="2" charset="-122"/>
              </a:rPr>
              <a:t>所提供的一些功能</a:t>
            </a:r>
            <a:r>
              <a:rPr lang="en-US" dirty="0">
                <a:latin typeface="宋体" pitchFamily="2" charset="-122"/>
                <a:ea typeface="宋体" pitchFamily="2" charset="-122"/>
              </a:rPr>
              <a:t>:</a:t>
            </a:r>
          </a:p>
          <a:p>
            <a:pPr lvl="1" eaLnBrk="1" hangingPunct="1"/>
            <a:r>
              <a:rPr lang="zh-CN" altLang="en-US" dirty="0" smtClean="0">
                <a:latin typeface="宋体" pitchFamily="2" charset="-122"/>
                <a:ea typeface="宋体" pitchFamily="2" charset="-122"/>
              </a:rPr>
              <a:t>监视程序</a:t>
            </a:r>
            <a:r>
              <a:rPr lang="zh-CN" altLang="en-US" dirty="0">
                <a:latin typeface="宋体" pitchFamily="2" charset="-122"/>
                <a:ea typeface="宋体" pitchFamily="2" charset="-122"/>
              </a:rPr>
              <a:t>中变量的值</a:t>
            </a:r>
            <a:r>
              <a:rPr lang="en-US" dirty="0">
                <a:latin typeface="宋体" pitchFamily="2" charset="-122"/>
                <a:ea typeface="宋体" pitchFamily="2" charset="-122"/>
              </a:rPr>
              <a:t>.</a:t>
            </a:r>
          </a:p>
          <a:p>
            <a:pPr lvl="1" eaLnBrk="1" hangingPunct="1"/>
            <a:r>
              <a:rPr lang="zh-CN" altLang="en-US" dirty="0" smtClean="0">
                <a:latin typeface="宋体" pitchFamily="2" charset="-122"/>
                <a:ea typeface="宋体" pitchFamily="2" charset="-122"/>
              </a:rPr>
              <a:t>设置</a:t>
            </a:r>
            <a:r>
              <a:rPr lang="zh-CN" altLang="en-US" dirty="0">
                <a:latin typeface="宋体" pitchFamily="2" charset="-122"/>
                <a:ea typeface="宋体" pitchFamily="2" charset="-122"/>
              </a:rPr>
              <a:t>断点以使程序在指定的代码行上停止执行</a:t>
            </a:r>
            <a:r>
              <a:rPr lang="en-US" dirty="0">
                <a:latin typeface="宋体" pitchFamily="2" charset="-122"/>
                <a:ea typeface="宋体" pitchFamily="2" charset="-122"/>
              </a:rPr>
              <a:t>.</a:t>
            </a:r>
          </a:p>
          <a:p>
            <a:pPr lvl="1" eaLnBrk="1" hangingPunct="1"/>
            <a:r>
              <a:rPr lang="zh-CN" altLang="en-US" dirty="0" smtClean="0">
                <a:latin typeface="宋体" pitchFamily="2" charset="-122"/>
                <a:ea typeface="宋体" pitchFamily="2" charset="-122"/>
              </a:rPr>
              <a:t>能逐行的执行代码</a:t>
            </a:r>
            <a:r>
              <a:rPr lang="en-US" dirty="0">
                <a:latin typeface="宋体" pitchFamily="2" charset="-122"/>
                <a:ea typeface="宋体" pitchFamily="2" charset="-122"/>
              </a:rPr>
              <a:t>.</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77282710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228600"/>
            <a:ext cx="8382000" cy="1092200"/>
          </a:xfrm>
        </p:spPr>
        <p:txBody>
          <a:bodyPr/>
          <a:lstStyle/>
          <a:p>
            <a:pPr eaLnBrk="1" hangingPunct="1"/>
            <a:r>
              <a:rPr lang="en-US" altLang="zh-CN" b="1" dirty="0" smtClean="0"/>
              <a:t>Linux</a:t>
            </a:r>
            <a:r>
              <a:rPr lang="zh-CN" altLang="en-US" b="1" dirty="0" smtClean="0"/>
              <a:t>历史</a:t>
            </a:r>
            <a:endParaRPr kumimoji="0" lang="zh-CN" altLang="en-US" b="1" dirty="0" smtClean="0"/>
          </a:p>
        </p:txBody>
      </p:sp>
      <p:sp>
        <p:nvSpPr>
          <p:cNvPr id="2" name="Rectangle 3"/>
          <p:cNvSpPr>
            <a:spLocks noGrp="1" noChangeArrowheads="1"/>
          </p:cNvSpPr>
          <p:nvPr>
            <p:ph type="body" idx="1"/>
          </p:nvPr>
        </p:nvSpPr>
        <p:spPr>
          <a:xfrm>
            <a:off x="444393" y="1524000"/>
            <a:ext cx="8686800" cy="3090863"/>
          </a:xfrm>
        </p:spPr>
        <p:txBody>
          <a:bodyPr/>
          <a:lstStyle/>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1991</a:t>
            </a:r>
            <a:r>
              <a:rPr lang="zh-CN" altLang="en-US" dirty="0">
                <a:latin typeface="楷体_GB2312" pitchFamily="49" charset="-122"/>
                <a:ea typeface="楷体_GB2312" pitchFamily="49" charset="-122"/>
              </a:rPr>
              <a:t>年的</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a:t>
            </a:r>
            <a:r>
              <a:rPr lang="en-US" altLang="zh-CN" dirty="0">
                <a:latin typeface="楷体_GB2312" pitchFamily="49" charset="-122"/>
                <a:ea typeface="楷体_GB2312" pitchFamily="49" charset="-122"/>
              </a:rPr>
              <a:t>Linus</a:t>
            </a:r>
            <a:r>
              <a:rPr lang="zh-CN" altLang="en-US" dirty="0">
                <a:solidFill>
                  <a:srgbClr val="FF0000"/>
                </a:solidFill>
                <a:latin typeface="楷体_GB2312" pitchFamily="49" charset="-122"/>
                <a:ea typeface="楷体_GB2312" pitchFamily="49" charset="-122"/>
              </a:rPr>
              <a:t>在</a:t>
            </a:r>
            <a:r>
              <a:rPr lang="en-US" altLang="zh-CN" dirty="0" err="1">
                <a:solidFill>
                  <a:srgbClr val="FF0000"/>
                </a:solidFill>
                <a:latin typeface="楷体_GB2312" pitchFamily="49" charset="-122"/>
                <a:ea typeface="楷体_GB2312" pitchFamily="49" charset="-122"/>
              </a:rPr>
              <a:t>comp.os.minix</a:t>
            </a:r>
            <a:r>
              <a:rPr lang="zh-CN" altLang="en-US" dirty="0">
                <a:solidFill>
                  <a:srgbClr val="FF0000"/>
                </a:solidFill>
                <a:latin typeface="楷体_GB2312" pitchFamily="49" charset="-122"/>
                <a:ea typeface="楷体_GB2312" pitchFamily="49" charset="-122"/>
              </a:rPr>
              <a:t>新闻组上发布消息</a:t>
            </a:r>
            <a:r>
              <a:rPr lang="zh-CN" altLang="en-US" dirty="0">
                <a:latin typeface="楷体_GB2312" pitchFamily="49" charset="-122"/>
                <a:ea typeface="楷体_GB2312" pitchFamily="49" charset="-122"/>
              </a:rPr>
              <a:t>，正式向外宣布</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a:t>
            </a:r>
            <a:r>
              <a:rPr lang="en-US" altLang="zh-CN" dirty="0" err="1" smtClean="0">
                <a:latin typeface="楷体_GB2312" pitchFamily="49" charset="-122"/>
                <a:ea typeface="楷体_GB2312" pitchFamily="49" charset="-122"/>
              </a:rPr>
              <a:t>Linus’Minix</a:t>
            </a:r>
            <a:r>
              <a:rPr lang="en-US" altLang="zh-CN" dirty="0" smtClean="0">
                <a:latin typeface="楷体_GB2312" pitchFamily="49" charset="-122"/>
                <a:ea typeface="楷体_GB2312" pitchFamily="49" charset="-122"/>
              </a:rPr>
              <a:t>, Linux</a:t>
            </a:r>
            <a:r>
              <a:rPr lang="zh-CN" altLang="en-US" dirty="0" smtClean="0">
                <a:latin typeface="楷体_GB2312" pitchFamily="49" charset="-122"/>
                <a:ea typeface="楷体_GB2312" pitchFamily="49" charset="-122"/>
              </a:rPr>
              <a:t>）内核</a:t>
            </a:r>
            <a:r>
              <a:rPr lang="zh-CN" altLang="en-US" dirty="0">
                <a:latin typeface="楷体_GB2312" pitchFamily="49" charset="-122"/>
                <a:ea typeface="楷体_GB2312" pitchFamily="49" charset="-122"/>
              </a:rPr>
              <a:t>系统的诞生。这段消息可以称为</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的诞生宣言，并且一直广为流传。因此</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日对</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社区来说是一个特殊的日子，许多后来</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的新版本发布时都选择了这个日子。</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1994</a:t>
            </a:r>
            <a:r>
              <a:rPr lang="zh-CN" altLang="en-US" dirty="0">
                <a:latin typeface="楷体_GB2312" pitchFamily="49" charset="-122"/>
                <a:ea typeface="楷体_GB2312" pitchFamily="49" charset="-122"/>
              </a:rPr>
              <a:t>年</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14</a:t>
            </a:r>
            <a:r>
              <a:rPr lang="zh-CN" altLang="en-US" dirty="0">
                <a:latin typeface="楷体_GB2312" pitchFamily="49" charset="-122"/>
                <a:ea typeface="楷体_GB2312" pitchFamily="49" charset="-122"/>
              </a:rPr>
              <a:t>日，历经过无数的修订后，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推出了</a:t>
            </a:r>
            <a:r>
              <a:rPr lang="zh-CN" altLang="en-US" dirty="0">
                <a:solidFill>
                  <a:srgbClr val="FF0000"/>
                </a:solidFill>
                <a:latin typeface="楷体_GB2312" pitchFamily="49" charset="-122"/>
                <a:ea typeface="楷体_GB2312" pitchFamily="49" charset="-122"/>
              </a:rPr>
              <a:t>第一个正式的核心版本</a:t>
            </a:r>
            <a:r>
              <a:rPr lang="en-US" altLang="zh-CN" dirty="0">
                <a:solidFill>
                  <a:srgbClr val="FF0000"/>
                </a:solidFill>
                <a:latin typeface="楷体_GB2312" pitchFamily="49" charset="-122"/>
                <a:ea typeface="楷体_GB2312" pitchFamily="49" charset="-122"/>
              </a:rPr>
              <a:t>1.0</a:t>
            </a:r>
            <a:r>
              <a:rPr lang="zh-CN" altLang="en-US" dirty="0">
                <a:solidFill>
                  <a:srgbClr val="FF0000"/>
                </a:solidFill>
                <a:latin typeface="楷体_GB2312" pitchFamily="49" charset="-122"/>
                <a:ea typeface="楷体_GB2312" pitchFamily="49" charset="-122"/>
              </a:rPr>
              <a:t>并正式转向</a:t>
            </a:r>
            <a:r>
              <a:rPr lang="en-US" altLang="zh-CN" dirty="0">
                <a:solidFill>
                  <a:srgbClr val="FF0000"/>
                </a:solidFill>
                <a:latin typeface="楷体_GB2312" pitchFamily="49" charset="-122"/>
                <a:ea typeface="楷体_GB2312" pitchFamily="49" charset="-122"/>
              </a:rPr>
              <a:t>GPL</a:t>
            </a:r>
            <a:r>
              <a:rPr lang="zh-CN" altLang="en-US" dirty="0">
                <a:solidFill>
                  <a:srgbClr val="FF0000"/>
                </a:solidFill>
                <a:latin typeface="楷体_GB2312" pitchFamily="49" charset="-122"/>
                <a:ea typeface="楷体_GB2312" pitchFamily="49" charset="-122"/>
              </a:rPr>
              <a:t>协议</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endParaRPr lang="en-US" altLang="zh-CN" dirty="0" smtClean="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smtClean="0">
                <a:latin typeface="楷体_GB2312" pitchFamily="49" charset="-122"/>
                <a:ea typeface="楷体_GB2312" pitchFamily="49" charset="-122"/>
              </a:rPr>
              <a:t>简单地说，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是对</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的重新实现。世界各地的</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开发人员借鉴了</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的技术和用户界面，并且融入了很多独创的技术。</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不属于</a:t>
            </a:r>
            <a:r>
              <a:rPr lang="en-US" altLang="zh-CN" dirty="0" smtClean="0">
                <a:latin typeface="楷体_GB2312" pitchFamily="49" charset="-122"/>
                <a:ea typeface="楷体_GB2312" pitchFamily="49" charset="-122"/>
              </a:rPr>
              <a:t>BSD</a:t>
            </a:r>
            <a:r>
              <a:rPr lang="zh-CN" altLang="en-US" dirty="0" smtClean="0">
                <a:latin typeface="楷体_GB2312" pitchFamily="49" charset="-122"/>
                <a:ea typeface="楷体_GB2312" pitchFamily="49" charset="-122"/>
              </a:rPr>
              <a:t>和</a:t>
            </a:r>
            <a:r>
              <a:rPr lang="en-US" altLang="zh-CN" dirty="0" smtClean="0">
                <a:latin typeface="楷体_GB2312" pitchFamily="49" charset="-122"/>
                <a:ea typeface="楷体_GB2312" pitchFamily="49" charset="-122"/>
              </a:rPr>
              <a:t>AT&amp;T</a:t>
            </a:r>
            <a:r>
              <a:rPr lang="zh-CN" altLang="en-US" dirty="0" smtClean="0">
                <a:latin typeface="楷体_GB2312" pitchFamily="49" charset="-122"/>
                <a:ea typeface="楷体_GB2312" pitchFamily="49" charset="-122"/>
              </a:rPr>
              <a:t>风格的</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中的任何一种。因此严格来说，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是有别于</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的另一种操作系统。</a:t>
            </a:r>
            <a:endParaRPr lang="en-US" altLang="zh-CN" dirty="0">
              <a:latin typeface="楷体_GB2312" pitchFamily="49" charset="-122"/>
              <a:ea typeface="楷体_GB2312" pitchFamily="49" charset="-122"/>
            </a:endParaRPr>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385887"/>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9383527"/>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p:txBody>
          <a:bodyPr/>
          <a:lstStyle/>
          <a:p>
            <a:pPr eaLnBrk="1" hangingPunct="1"/>
            <a:r>
              <a:rPr lang="zh-CN" altLang="en-US"/>
              <a:t>GDB的使用方法</a:t>
            </a:r>
          </a:p>
        </p:txBody>
      </p:sp>
      <p:sp>
        <p:nvSpPr>
          <p:cNvPr id="17411" name="内容占位符 2"/>
          <p:cNvSpPr>
            <a:spLocks noGrp="1"/>
          </p:cNvSpPr>
          <p:nvPr>
            <p:ph idx="4294967295"/>
          </p:nvPr>
        </p:nvSpPr>
        <p:spPr/>
        <p:txBody>
          <a:bodyPr/>
          <a:lstStyle/>
          <a:p>
            <a:pPr eaLnBrk="1" hangingPunct="1"/>
            <a:r>
              <a:rPr lang="en-US" dirty="0"/>
              <a:t>GDB</a:t>
            </a:r>
            <a:r>
              <a:rPr lang="zh-CN" altLang="en-US" dirty="0"/>
              <a:t>的命令格式</a:t>
            </a:r>
            <a:endParaRPr lang="en-US" dirty="0"/>
          </a:p>
          <a:p>
            <a:pPr lvl="1" eaLnBrk="1" hangingPunct="1"/>
            <a:r>
              <a:rPr lang="en-US" dirty="0" err="1"/>
              <a:t>gdb</a:t>
            </a:r>
            <a:r>
              <a:rPr lang="en-US" dirty="0"/>
              <a:t> [option] [executable-file[core-file or process-id]]</a:t>
            </a:r>
          </a:p>
        </p:txBody>
      </p:sp>
      <p:sp>
        <p:nvSpPr>
          <p:cNvPr id="4" name="内容占位符 2"/>
          <p:cNvSpPr txBox="1">
            <a:spLocks/>
          </p:cNvSpPr>
          <p:nvPr/>
        </p:nvSpPr>
        <p:spPr bwMode="auto">
          <a:xfrm>
            <a:off x="381000" y="2438400"/>
            <a:ext cx="8382000" cy="2717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zh-CN" altLang="en-US" dirty="0" smtClean="0">
                <a:latin typeface="宋体" pitchFamily="2" charset="-122"/>
                <a:ea typeface="宋体" pitchFamily="2" charset="-122"/>
              </a:rPr>
              <a:t>加载和退出命令</a:t>
            </a:r>
          </a:p>
          <a:p>
            <a:pPr lvl="1"/>
            <a:r>
              <a:rPr lang="en-US" dirty="0" err="1" smtClean="0">
                <a:latin typeface="宋体" pitchFamily="2" charset="-122"/>
                <a:ea typeface="宋体" pitchFamily="2" charset="-122"/>
              </a:rPr>
              <a:t>gdb</a:t>
            </a:r>
            <a:r>
              <a:rPr lang="en-US" dirty="0" smtClean="0">
                <a:latin typeface="宋体" pitchFamily="2" charset="-122"/>
                <a:ea typeface="宋体" pitchFamily="2" charset="-122"/>
              </a:rPr>
              <a:t> filename:</a:t>
            </a:r>
            <a:r>
              <a:rPr lang="zh-CN" altLang="en-US" dirty="0" smtClean="0">
                <a:latin typeface="宋体" pitchFamily="2" charset="-122"/>
                <a:ea typeface="宋体" pitchFamily="2" charset="-122"/>
              </a:rPr>
              <a:t>在</a:t>
            </a:r>
            <a:r>
              <a:rPr lang="en-US" dirty="0" smtClean="0">
                <a:latin typeface="宋体" pitchFamily="2" charset="-122"/>
                <a:ea typeface="宋体" pitchFamily="2" charset="-122"/>
              </a:rPr>
              <a:t>shell</a:t>
            </a:r>
            <a:r>
              <a:rPr lang="zh-CN" altLang="en-US" dirty="0" smtClean="0">
                <a:latin typeface="宋体" pitchFamily="2" charset="-122"/>
                <a:ea typeface="宋体" pitchFamily="2" charset="-122"/>
              </a:rPr>
              <a:t>下直接加载文件进行调试</a:t>
            </a:r>
          </a:p>
          <a:p>
            <a:pPr lvl="1"/>
            <a:r>
              <a:rPr lang="en-US" dirty="0" smtClean="0">
                <a:latin typeface="宋体" pitchFamily="2" charset="-122"/>
                <a:ea typeface="宋体" pitchFamily="2" charset="-122"/>
              </a:rPr>
              <a:t>file filename:</a:t>
            </a:r>
            <a:r>
              <a:rPr lang="zh-CN" altLang="en-US" dirty="0" smtClean="0">
                <a:latin typeface="宋体" pitchFamily="2" charset="-122"/>
                <a:ea typeface="宋体" pitchFamily="2" charset="-122"/>
              </a:rPr>
              <a:t>在</a:t>
            </a:r>
            <a:r>
              <a:rPr lang="en-US" dirty="0" err="1" smtClean="0">
                <a:latin typeface="宋体" pitchFamily="2" charset="-122"/>
                <a:ea typeface="宋体" pitchFamily="2" charset="-122"/>
              </a:rPr>
              <a:t>gdb</a:t>
            </a:r>
            <a:r>
              <a:rPr lang="zh-CN" altLang="en-US" dirty="0" smtClean="0">
                <a:latin typeface="宋体" pitchFamily="2" charset="-122"/>
                <a:ea typeface="宋体" pitchFamily="2" charset="-122"/>
              </a:rPr>
              <a:t>下通过</a:t>
            </a:r>
            <a:r>
              <a:rPr lang="en-US" dirty="0" smtClean="0">
                <a:latin typeface="宋体" pitchFamily="2" charset="-122"/>
                <a:ea typeface="宋体" pitchFamily="2" charset="-122"/>
              </a:rPr>
              <a:t>file</a:t>
            </a:r>
            <a:r>
              <a:rPr lang="zh-CN" altLang="en-US" dirty="0" smtClean="0">
                <a:latin typeface="宋体" pitchFamily="2" charset="-122"/>
                <a:ea typeface="宋体" pitchFamily="2" charset="-122"/>
              </a:rPr>
              <a:t>命令加载程序进行调试</a:t>
            </a:r>
          </a:p>
          <a:p>
            <a:pPr lvl="1"/>
            <a:r>
              <a:rPr lang="en-US" dirty="0" smtClean="0">
                <a:latin typeface="宋体" pitchFamily="2" charset="-122"/>
                <a:ea typeface="宋体" pitchFamily="2" charset="-122"/>
              </a:rPr>
              <a:t>kill</a:t>
            </a:r>
            <a:r>
              <a:rPr lang="zh-CN" altLang="en-US" dirty="0" smtClean="0">
                <a:latin typeface="宋体" pitchFamily="2" charset="-122"/>
                <a:ea typeface="宋体" pitchFamily="2" charset="-122"/>
              </a:rPr>
              <a:t>：终止正在调试的程序</a:t>
            </a:r>
          </a:p>
          <a:p>
            <a:pPr lvl="1"/>
            <a:r>
              <a:rPr lang="en-US" dirty="0" smtClean="0">
                <a:latin typeface="宋体" pitchFamily="2" charset="-122"/>
                <a:ea typeface="宋体" pitchFamily="2" charset="-122"/>
              </a:rPr>
              <a:t>quit</a:t>
            </a:r>
            <a:r>
              <a:rPr lang="zh-CN" altLang="en-US" dirty="0" smtClean="0">
                <a:latin typeface="宋体" pitchFamily="2" charset="-122"/>
                <a:ea typeface="宋体" pitchFamily="2" charset="-122"/>
              </a:rPr>
              <a:t>：退出</a:t>
            </a:r>
            <a:r>
              <a:rPr lang="en-US" dirty="0" err="1" smtClean="0">
                <a:latin typeface="宋体" pitchFamily="2" charset="-122"/>
                <a:ea typeface="宋体" pitchFamily="2" charset="-122"/>
              </a:rPr>
              <a:t>gdb</a:t>
            </a:r>
            <a:r>
              <a:rPr lang="zh-CN" altLang="en-US" dirty="0" smtClean="0">
                <a:latin typeface="宋体" pitchFamily="2" charset="-122"/>
                <a:ea typeface="宋体" pitchFamily="2" charset="-122"/>
              </a:rPr>
              <a:t>调试环境</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397538898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zh-CN" altLang="en-US" dirty="0"/>
              <a:t>GDB的常用命令			</a:t>
            </a:r>
          </a:p>
        </p:txBody>
      </p:sp>
      <p:sp>
        <p:nvSpPr>
          <p:cNvPr id="19459" name="内容占位符 2"/>
          <p:cNvSpPr>
            <a:spLocks noGrp="1"/>
          </p:cNvSpPr>
          <p:nvPr>
            <p:ph idx="4294967295"/>
          </p:nvPr>
        </p:nvSpPr>
        <p:spPr/>
        <p:txBody>
          <a:bodyPr/>
          <a:lstStyle/>
          <a:p>
            <a:pPr eaLnBrk="1" hangingPunct="1"/>
            <a:r>
              <a:rPr lang="zh-CN" altLang="en-US" dirty="0">
                <a:latin typeface="宋体" pitchFamily="2" charset="-122"/>
                <a:ea typeface="宋体" pitchFamily="2" charset="-122"/>
              </a:rPr>
              <a:t>断点控制</a:t>
            </a:r>
          </a:p>
          <a:p>
            <a:pPr lvl="1" eaLnBrk="1" hangingPunct="1"/>
            <a:r>
              <a:rPr lang="en-US" dirty="0">
                <a:latin typeface="宋体" pitchFamily="2" charset="-122"/>
                <a:ea typeface="宋体" pitchFamily="2" charset="-122"/>
              </a:rPr>
              <a:t>break </a:t>
            </a:r>
            <a:r>
              <a:rPr lang="zh-CN" altLang="en-US" dirty="0">
                <a:latin typeface="宋体" pitchFamily="2" charset="-122"/>
                <a:ea typeface="宋体" pitchFamily="2" charset="-122"/>
              </a:rPr>
              <a:t>函数名或行号</a:t>
            </a:r>
            <a:r>
              <a:rPr lang="en-US" dirty="0">
                <a:latin typeface="宋体" pitchFamily="2" charset="-122"/>
                <a:ea typeface="宋体" pitchFamily="2" charset="-122"/>
              </a:rPr>
              <a:t>[if </a:t>
            </a:r>
            <a:r>
              <a:rPr lang="zh-CN" altLang="en-US" dirty="0">
                <a:latin typeface="宋体" pitchFamily="2" charset="-122"/>
                <a:ea typeface="宋体" pitchFamily="2" charset="-122"/>
              </a:rPr>
              <a:t>条件</a:t>
            </a:r>
            <a:r>
              <a:rPr lang="en-US" dirty="0">
                <a:latin typeface="宋体" pitchFamily="2" charset="-122"/>
                <a:ea typeface="宋体" pitchFamily="2" charset="-122"/>
              </a:rPr>
              <a:t>]</a:t>
            </a:r>
          </a:p>
          <a:p>
            <a:pPr lvl="1" eaLnBrk="1" hangingPunct="1"/>
            <a:r>
              <a:rPr lang="en-US" dirty="0">
                <a:latin typeface="宋体" pitchFamily="2" charset="-122"/>
                <a:ea typeface="宋体" pitchFamily="2" charset="-122"/>
              </a:rPr>
              <a:t>Info break :</a:t>
            </a:r>
            <a:r>
              <a:rPr lang="zh-CN" altLang="en-US" dirty="0">
                <a:latin typeface="宋体" pitchFamily="2" charset="-122"/>
                <a:ea typeface="宋体" pitchFamily="2" charset="-122"/>
              </a:rPr>
              <a:t>显示程序中设置的断点；</a:t>
            </a:r>
          </a:p>
          <a:p>
            <a:pPr lvl="1" eaLnBrk="1" hangingPunct="1"/>
            <a:r>
              <a:rPr lang="en-US" dirty="0">
                <a:latin typeface="宋体" pitchFamily="2" charset="-122"/>
                <a:ea typeface="宋体" pitchFamily="2" charset="-122"/>
              </a:rPr>
              <a:t>delete breakpoint </a:t>
            </a:r>
            <a:r>
              <a:rPr lang="zh-CN" altLang="en-US" dirty="0">
                <a:latin typeface="宋体" pitchFamily="2" charset="-122"/>
                <a:ea typeface="宋体" pitchFamily="2" charset="-122"/>
              </a:rPr>
              <a:t>断点号：删除指定的断点</a:t>
            </a:r>
          </a:p>
          <a:p>
            <a:pPr lvl="1" eaLnBrk="1" hangingPunct="1"/>
            <a:r>
              <a:rPr lang="en-US" dirty="0">
                <a:latin typeface="宋体" pitchFamily="2" charset="-122"/>
                <a:ea typeface="宋体" pitchFamily="2" charset="-122"/>
              </a:rPr>
              <a:t>clear </a:t>
            </a:r>
            <a:r>
              <a:rPr lang="zh-CN" altLang="en-US" dirty="0">
                <a:latin typeface="宋体" pitchFamily="2" charset="-122"/>
                <a:ea typeface="宋体" pitchFamily="2" charset="-122"/>
              </a:rPr>
              <a:t>断点号：作用同上</a:t>
            </a:r>
          </a:p>
          <a:p>
            <a:pPr lvl="1" eaLnBrk="1" hangingPunct="1"/>
            <a:r>
              <a:rPr lang="en-US" dirty="0">
                <a:latin typeface="宋体" pitchFamily="2" charset="-122"/>
                <a:ea typeface="宋体" pitchFamily="2" charset="-122"/>
              </a:rPr>
              <a:t>disable breakpoint </a:t>
            </a:r>
            <a:r>
              <a:rPr lang="zh-CN" altLang="en-US" dirty="0">
                <a:latin typeface="宋体" pitchFamily="2" charset="-122"/>
                <a:ea typeface="宋体" pitchFamily="2" charset="-122"/>
              </a:rPr>
              <a:t>断点号：禁用指定的断点</a:t>
            </a:r>
          </a:p>
          <a:p>
            <a:pPr lvl="1" eaLnBrk="1" hangingPunct="1"/>
            <a:r>
              <a:rPr lang="en-US" dirty="0">
                <a:latin typeface="宋体" pitchFamily="2" charset="-122"/>
                <a:ea typeface="宋体" pitchFamily="2" charset="-122"/>
              </a:rPr>
              <a:t>enable breakpoint </a:t>
            </a:r>
            <a:r>
              <a:rPr lang="zh-CN" altLang="en-US" dirty="0">
                <a:latin typeface="宋体" pitchFamily="2" charset="-122"/>
                <a:ea typeface="宋体" pitchFamily="2" charset="-122"/>
              </a:rPr>
              <a:t>断点号：允许指定的断点</a:t>
            </a:r>
          </a:p>
        </p:txBody>
      </p:sp>
    </p:spTree>
    <p:extLst>
      <p:ext uri="{BB962C8B-B14F-4D97-AF65-F5344CB8AC3E}">
        <p14:creationId xmlns:p14="http://schemas.microsoft.com/office/powerpoint/2010/main" val="74030590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zh-CN" altLang="en-US" dirty="0"/>
              <a:t>GDB的常用命令			</a:t>
            </a:r>
          </a:p>
        </p:txBody>
      </p:sp>
      <p:sp>
        <p:nvSpPr>
          <p:cNvPr id="20483" name="内容占位符 2"/>
          <p:cNvSpPr>
            <a:spLocks noGrp="1"/>
          </p:cNvSpPr>
          <p:nvPr>
            <p:ph idx="4294967295"/>
          </p:nvPr>
        </p:nvSpPr>
        <p:spPr/>
        <p:txBody>
          <a:bodyPr/>
          <a:lstStyle/>
          <a:p>
            <a:pPr eaLnBrk="1" hangingPunct="1"/>
            <a:r>
              <a:rPr lang="zh-CN" altLang="en-US" dirty="0">
                <a:latin typeface="宋体" pitchFamily="2" charset="-122"/>
                <a:ea typeface="宋体" pitchFamily="2" charset="-122"/>
              </a:rPr>
              <a:t>程序的控制指令</a:t>
            </a:r>
          </a:p>
          <a:p>
            <a:pPr lvl="1" eaLnBrk="1" hangingPunct="1"/>
            <a:r>
              <a:rPr lang="en-US" dirty="0">
                <a:latin typeface="宋体" pitchFamily="2" charset="-122"/>
                <a:ea typeface="宋体" pitchFamily="2" charset="-122"/>
              </a:rPr>
              <a:t>run:</a:t>
            </a:r>
            <a:r>
              <a:rPr lang="zh-CN" altLang="en-US" dirty="0">
                <a:latin typeface="宋体" pitchFamily="2" charset="-122"/>
                <a:ea typeface="宋体" pitchFamily="2" charset="-122"/>
              </a:rPr>
              <a:t>程序开始执行，一直运行到断点才终止；</a:t>
            </a:r>
          </a:p>
          <a:p>
            <a:pPr lvl="1" eaLnBrk="1" hangingPunct="1"/>
            <a:r>
              <a:rPr lang="en-US" dirty="0">
                <a:latin typeface="宋体" pitchFamily="2" charset="-122"/>
                <a:ea typeface="宋体" pitchFamily="2" charset="-122"/>
              </a:rPr>
              <a:t>continue:</a:t>
            </a:r>
            <a:r>
              <a:rPr lang="zh-CN" altLang="en-US" dirty="0">
                <a:latin typeface="宋体" pitchFamily="2" charset="-122"/>
                <a:ea typeface="宋体" pitchFamily="2" charset="-122"/>
              </a:rPr>
              <a:t>运行到下一个断点；</a:t>
            </a:r>
          </a:p>
          <a:p>
            <a:pPr lvl="1" eaLnBrk="1" hangingPunct="1"/>
            <a:r>
              <a:rPr lang="en-US" dirty="0">
                <a:latin typeface="宋体" pitchFamily="2" charset="-122"/>
                <a:ea typeface="宋体" pitchFamily="2" charset="-122"/>
              </a:rPr>
              <a:t>next:</a:t>
            </a:r>
            <a:r>
              <a:rPr lang="zh-CN" altLang="en-US" dirty="0">
                <a:latin typeface="宋体" pitchFamily="2" charset="-122"/>
                <a:ea typeface="宋体" pitchFamily="2" charset="-122"/>
              </a:rPr>
              <a:t>运行下一条指令；</a:t>
            </a:r>
          </a:p>
          <a:p>
            <a:pPr lvl="1" eaLnBrk="1" hangingPunct="1"/>
            <a:r>
              <a:rPr lang="en-US" dirty="0">
                <a:latin typeface="宋体" pitchFamily="2" charset="-122"/>
                <a:ea typeface="宋体" pitchFamily="2" charset="-122"/>
              </a:rPr>
              <a:t>step:</a:t>
            </a:r>
            <a:r>
              <a:rPr lang="zh-CN" altLang="en-US" dirty="0">
                <a:latin typeface="宋体" pitchFamily="2" charset="-122"/>
                <a:ea typeface="宋体" pitchFamily="2" charset="-122"/>
              </a:rPr>
              <a:t>运行下一条指令；</a:t>
            </a:r>
          </a:p>
        </p:txBody>
      </p:sp>
    </p:spTree>
    <p:extLst>
      <p:ext uri="{BB962C8B-B14F-4D97-AF65-F5344CB8AC3E}">
        <p14:creationId xmlns:p14="http://schemas.microsoft.com/office/powerpoint/2010/main" val="197750163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zh-CN" altLang="en-US" dirty="0"/>
              <a:t>GDB的常用命令			</a:t>
            </a:r>
          </a:p>
        </p:txBody>
      </p:sp>
      <p:sp>
        <p:nvSpPr>
          <p:cNvPr id="21507" name="内容占位符 2"/>
          <p:cNvSpPr>
            <a:spLocks noGrp="1"/>
          </p:cNvSpPr>
          <p:nvPr>
            <p:ph idx="4294967295"/>
          </p:nvPr>
        </p:nvSpPr>
        <p:spPr/>
        <p:txBody>
          <a:bodyPr/>
          <a:lstStyle/>
          <a:p>
            <a:pPr eaLnBrk="1" hangingPunct="1">
              <a:lnSpc>
                <a:spcPct val="80000"/>
              </a:lnSpc>
            </a:pPr>
            <a:r>
              <a:rPr lang="zh-CN" altLang="en-US" sz="2800"/>
              <a:t>变量、参数的设置与查看</a:t>
            </a:r>
          </a:p>
          <a:p>
            <a:pPr eaLnBrk="1" hangingPunct="1">
              <a:lnSpc>
                <a:spcPct val="80000"/>
              </a:lnSpc>
            </a:pPr>
            <a:r>
              <a:rPr lang="en-US" sz="2800"/>
              <a:t>• list:</a:t>
            </a:r>
            <a:r>
              <a:rPr lang="zh-CN" altLang="en-US" sz="2800"/>
              <a:t>列出产生执行文件的源代码的一部分</a:t>
            </a:r>
            <a:r>
              <a:rPr lang="en-US" sz="2800"/>
              <a:t>.</a:t>
            </a:r>
          </a:p>
          <a:p>
            <a:pPr eaLnBrk="1" hangingPunct="1">
              <a:lnSpc>
                <a:spcPct val="80000"/>
              </a:lnSpc>
            </a:pPr>
            <a:r>
              <a:rPr lang="en-US" sz="2800"/>
              <a:t>• watch </a:t>
            </a:r>
            <a:r>
              <a:rPr lang="zh-CN" altLang="en-US" sz="2800"/>
              <a:t>变量名：当变量改变时，显示变量修改前后的值；</a:t>
            </a:r>
          </a:p>
          <a:p>
            <a:pPr eaLnBrk="1" hangingPunct="1">
              <a:lnSpc>
                <a:spcPct val="80000"/>
              </a:lnSpc>
            </a:pPr>
            <a:r>
              <a:rPr lang="en-US" sz="2800"/>
              <a:t>• print </a:t>
            </a:r>
            <a:r>
              <a:rPr lang="zh-CN" altLang="en-US" sz="2800"/>
              <a:t>变量名：打印变量值；</a:t>
            </a:r>
          </a:p>
          <a:p>
            <a:pPr eaLnBrk="1" hangingPunct="1">
              <a:lnSpc>
                <a:spcPct val="80000"/>
              </a:lnSpc>
            </a:pPr>
            <a:r>
              <a:rPr lang="en-US" sz="2800"/>
              <a:t>• whatis </a:t>
            </a:r>
            <a:r>
              <a:rPr lang="zh-CN" altLang="en-US" sz="2800"/>
              <a:t>变量名或函数名：显示变量或函数的类型；</a:t>
            </a:r>
          </a:p>
          <a:p>
            <a:pPr eaLnBrk="1" hangingPunct="1">
              <a:lnSpc>
                <a:spcPct val="80000"/>
              </a:lnSpc>
            </a:pPr>
            <a:r>
              <a:rPr lang="en-US" sz="2800"/>
              <a:t>• Ptype:</a:t>
            </a:r>
            <a:r>
              <a:rPr lang="zh-CN" altLang="en-US" sz="2800"/>
              <a:t>显示数据结构的定义；</a:t>
            </a:r>
          </a:p>
          <a:p>
            <a:pPr eaLnBrk="1" hangingPunct="1">
              <a:lnSpc>
                <a:spcPct val="80000"/>
              </a:lnSpc>
            </a:pPr>
            <a:r>
              <a:rPr lang="en-US" sz="2800"/>
              <a:t>• set args:</a:t>
            </a:r>
            <a:r>
              <a:rPr lang="zh-CN" altLang="en-US" sz="2800"/>
              <a:t>设置程序的运行参数；</a:t>
            </a:r>
          </a:p>
          <a:p>
            <a:pPr eaLnBrk="1" hangingPunct="1">
              <a:lnSpc>
                <a:spcPct val="80000"/>
              </a:lnSpc>
            </a:pPr>
            <a:r>
              <a:rPr lang="en-US" sz="2800"/>
              <a:t>• Show args:</a:t>
            </a:r>
            <a:r>
              <a:rPr lang="zh-CN" altLang="en-US" sz="2800"/>
              <a:t>显示程序的运行参数；</a:t>
            </a:r>
          </a:p>
        </p:txBody>
      </p:sp>
    </p:spTree>
    <p:extLst>
      <p:ext uri="{BB962C8B-B14F-4D97-AF65-F5344CB8AC3E}">
        <p14:creationId xmlns:p14="http://schemas.microsoft.com/office/powerpoint/2010/main" val="1971713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a:xfrm>
            <a:off x="304800" y="414867"/>
            <a:ext cx="8382000" cy="558800"/>
          </a:xfrm>
        </p:spPr>
        <p:txBody>
          <a:bodyPr/>
          <a:lstStyle/>
          <a:p>
            <a:pPr eaLnBrk="1" hangingPunct="1"/>
            <a:r>
              <a:rPr lang="zh-CN" altLang="en-US" dirty="0" smtClean="0"/>
              <a:t>调试例子</a:t>
            </a:r>
            <a:r>
              <a:rPr lang="en-US" altLang="zh-CN" dirty="0" smtClean="0"/>
              <a:t>(</a:t>
            </a:r>
            <a:r>
              <a:rPr lang="zh-CN" altLang="en-US" dirty="0" smtClean="0"/>
              <a:t>文件名</a:t>
            </a:r>
            <a:r>
              <a:rPr lang="en-US" altLang="zh-CN" dirty="0" err="1" smtClean="0"/>
              <a:t>aa.c</a:t>
            </a:r>
            <a:r>
              <a:rPr lang="en-US" altLang="zh-CN" dirty="0" smtClean="0"/>
              <a:t>)</a:t>
            </a:r>
            <a:endParaRPr lang="zh-CN" altLang="en-US" dirty="0"/>
          </a:p>
        </p:txBody>
      </p:sp>
      <p:sp>
        <p:nvSpPr>
          <p:cNvPr id="24579" name="内容占位符 2"/>
          <p:cNvSpPr>
            <a:spLocks noGrp="1"/>
          </p:cNvSpPr>
          <p:nvPr>
            <p:ph idx="4294967295"/>
          </p:nvPr>
        </p:nvSpPr>
        <p:spPr>
          <a:xfrm>
            <a:off x="381000" y="990600"/>
            <a:ext cx="8382000" cy="5435600"/>
          </a:xfrm>
        </p:spPr>
        <p:txBody>
          <a:bodyPr/>
          <a:lstStyle/>
          <a:p>
            <a:pPr marL="36513" indent="0" eaLnBrk="1" hangingPunct="1">
              <a:lnSpc>
                <a:spcPct val="80000"/>
              </a:lnSpc>
              <a:buFont typeface="Wingdings 2" panose="05020102010507070707" pitchFamily="18" charset="2"/>
              <a:buNone/>
            </a:pPr>
            <a:r>
              <a:rPr lang="en-US" sz="1700" dirty="0"/>
              <a:t>#include &lt;</a:t>
            </a:r>
            <a:r>
              <a:rPr lang="en-US" sz="1700" dirty="0" err="1"/>
              <a:t>stdio.h</a:t>
            </a:r>
            <a:r>
              <a:rPr lang="en-US" sz="1700" dirty="0"/>
              <a:t>&gt;</a:t>
            </a:r>
          </a:p>
          <a:p>
            <a:pPr marL="36513" indent="0" eaLnBrk="1" hangingPunct="1">
              <a:lnSpc>
                <a:spcPct val="80000"/>
              </a:lnSpc>
              <a:buFont typeface="Wingdings 2" panose="05020102010507070707" pitchFamily="18" charset="2"/>
              <a:buNone/>
            </a:pPr>
            <a:r>
              <a:rPr lang="en-US" sz="1700" dirty="0" smtClean="0"/>
              <a:t>#</a:t>
            </a:r>
            <a:r>
              <a:rPr lang="en-US" sz="1700" dirty="0"/>
              <a:t>define MAXLINE_LENGTH 80</a:t>
            </a:r>
          </a:p>
          <a:p>
            <a:pPr marL="36513" indent="0" eaLnBrk="1" hangingPunct="1">
              <a:lnSpc>
                <a:spcPct val="80000"/>
              </a:lnSpc>
              <a:buFont typeface="Wingdings 2" panose="05020102010507070707" pitchFamily="18" charset="2"/>
              <a:buNone/>
            </a:pPr>
            <a:r>
              <a:rPr lang="en-US" sz="1700" dirty="0" smtClean="0"/>
              <a:t>char </a:t>
            </a:r>
            <a:r>
              <a:rPr lang="en-US" sz="1700" dirty="0"/>
              <a:t>Buffer[MAXLINE_LENGTH];</a:t>
            </a:r>
          </a:p>
          <a:p>
            <a:pPr marL="36513" indent="0" eaLnBrk="1" hangingPunct="1">
              <a:lnSpc>
                <a:spcPct val="80000"/>
              </a:lnSpc>
              <a:buFont typeface="Wingdings 2" panose="05020102010507070707" pitchFamily="18" charset="2"/>
              <a:buNone/>
            </a:pPr>
            <a:r>
              <a:rPr lang="en-US" sz="1700" dirty="0" err="1" smtClean="0"/>
              <a:t>int</a:t>
            </a:r>
            <a:r>
              <a:rPr lang="en-US" sz="1700" dirty="0" smtClean="0"/>
              <a:t> </a:t>
            </a:r>
            <a:r>
              <a:rPr lang="en-US" sz="1700" dirty="0"/>
              <a:t>* main(void)</a:t>
            </a:r>
          </a:p>
          <a:p>
            <a:pPr marL="36513" indent="0" eaLnBrk="1" hangingPunct="1">
              <a:lnSpc>
                <a:spcPct val="80000"/>
              </a:lnSpc>
              <a:buFont typeface="Wingdings 2" panose="05020102010507070707" pitchFamily="18" charset="2"/>
              <a:buNone/>
            </a:pPr>
            <a:r>
              <a:rPr lang="en-US" sz="1700" dirty="0"/>
              <a:t>{</a:t>
            </a:r>
          </a:p>
          <a:p>
            <a:pPr marL="36513" indent="0" eaLnBrk="1" hangingPunct="1">
              <a:lnSpc>
                <a:spcPct val="80000"/>
              </a:lnSpc>
              <a:buFont typeface="Wingdings 2" panose="05020102010507070707" pitchFamily="18" charset="2"/>
              <a:buNone/>
            </a:pPr>
            <a:r>
              <a:rPr lang="en-US" sz="1700" dirty="0"/>
              <a:t>    </a:t>
            </a:r>
            <a:r>
              <a:rPr lang="en-US" sz="1700" dirty="0" err="1"/>
              <a:t>int</a:t>
            </a:r>
            <a:r>
              <a:rPr lang="en-US" sz="1700" dirty="0"/>
              <a:t> a=0;</a:t>
            </a:r>
          </a:p>
          <a:p>
            <a:pPr marL="36513" indent="0" eaLnBrk="1" hangingPunct="1">
              <a:lnSpc>
                <a:spcPct val="80000"/>
              </a:lnSpc>
              <a:buFont typeface="Wingdings 2" panose="05020102010507070707" pitchFamily="18" charset="2"/>
              <a:buNone/>
            </a:pPr>
            <a:r>
              <a:rPr lang="en-US" sz="1700" dirty="0"/>
              <a:t>    </a:t>
            </a:r>
            <a:r>
              <a:rPr lang="en-US" sz="1700" dirty="0" err="1"/>
              <a:t>int</a:t>
            </a:r>
            <a:r>
              <a:rPr lang="en-US" sz="1700" dirty="0"/>
              <a:t> result=0;</a:t>
            </a:r>
          </a:p>
          <a:p>
            <a:pPr marL="36513" indent="0" eaLnBrk="1" hangingPunct="1">
              <a:lnSpc>
                <a:spcPct val="80000"/>
              </a:lnSpc>
              <a:buFont typeface="Wingdings 2" panose="05020102010507070707" pitchFamily="18" charset="2"/>
              <a:buNone/>
            </a:pPr>
            <a:r>
              <a:rPr lang="en-US" sz="1700" dirty="0"/>
              <a:t>    for (a=0;a&lt;100;a++)</a:t>
            </a:r>
          </a:p>
          <a:p>
            <a:pPr marL="36513" indent="0" eaLnBrk="1" hangingPunct="1">
              <a:lnSpc>
                <a:spcPct val="80000"/>
              </a:lnSpc>
              <a:buFont typeface="Wingdings 2" panose="05020102010507070707" pitchFamily="18" charset="2"/>
              <a:buNone/>
            </a:pPr>
            <a:r>
              <a:rPr lang="en-US" sz="1700" dirty="0"/>
              <a:t>     result=</a:t>
            </a:r>
            <a:r>
              <a:rPr lang="en-US" sz="1700" dirty="0" err="1"/>
              <a:t>a+result</a:t>
            </a:r>
            <a:r>
              <a:rPr lang="en-US" sz="1700" dirty="0"/>
              <a:t>;</a:t>
            </a:r>
          </a:p>
          <a:p>
            <a:pPr marL="36513" indent="0" eaLnBrk="1" hangingPunct="1">
              <a:lnSpc>
                <a:spcPct val="80000"/>
              </a:lnSpc>
              <a:buFont typeface="Wingdings 2" panose="05020102010507070707" pitchFamily="18" charset="2"/>
              <a:buNone/>
            </a:pPr>
            <a:r>
              <a:rPr lang="en-US" sz="1700" dirty="0"/>
              <a:t>    </a:t>
            </a:r>
            <a:r>
              <a:rPr lang="en-US" sz="1700" dirty="0" err="1"/>
              <a:t>int</a:t>
            </a:r>
            <a:r>
              <a:rPr lang="en-US" sz="1700" dirty="0"/>
              <a:t> </a:t>
            </a:r>
            <a:r>
              <a:rPr lang="en-US" sz="1700" dirty="0" err="1"/>
              <a:t>nextInChar</a:t>
            </a:r>
            <a:r>
              <a:rPr lang="en-US" sz="1700" dirty="0"/>
              <a:t>;</a:t>
            </a:r>
          </a:p>
          <a:p>
            <a:pPr marL="36513" indent="0" eaLnBrk="1" hangingPunct="1">
              <a:lnSpc>
                <a:spcPct val="80000"/>
              </a:lnSpc>
              <a:buFont typeface="Wingdings 2" panose="05020102010507070707" pitchFamily="18" charset="2"/>
              <a:buNone/>
            </a:pPr>
            <a:r>
              <a:rPr lang="en-US" sz="1700" dirty="0" smtClean="0"/>
              <a:t>    </a:t>
            </a:r>
            <a:r>
              <a:rPr lang="en-US" sz="1700" dirty="0" err="1"/>
              <a:t>int</a:t>
            </a:r>
            <a:r>
              <a:rPr lang="en-US" sz="1700" dirty="0"/>
              <a:t> </a:t>
            </a:r>
            <a:r>
              <a:rPr lang="en-US" sz="1700" dirty="0" err="1"/>
              <a:t>nextLocation</a:t>
            </a:r>
            <a:r>
              <a:rPr lang="en-US" sz="1700" dirty="0"/>
              <a:t>;</a:t>
            </a:r>
          </a:p>
          <a:p>
            <a:pPr marL="36513" indent="0" eaLnBrk="1" hangingPunct="1">
              <a:lnSpc>
                <a:spcPct val="80000"/>
              </a:lnSpc>
              <a:buFont typeface="Wingdings 2" panose="05020102010507070707" pitchFamily="18" charset="2"/>
              <a:buNone/>
            </a:pPr>
            <a:r>
              <a:rPr lang="en-US" sz="1700" dirty="0" smtClean="0"/>
              <a:t>    </a:t>
            </a:r>
            <a:r>
              <a:rPr lang="en-US" sz="1700" dirty="0" err="1"/>
              <a:t>printf</a:t>
            </a:r>
            <a:r>
              <a:rPr lang="en-US" sz="1700" dirty="0"/>
              <a:t>("Input&gt; ");</a:t>
            </a:r>
          </a:p>
          <a:p>
            <a:pPr marL="36513" indent="0" eaLnBrk="1" hangingPunct="1">
              <a:lnSpc>
                <a:spcPct val="80000"/>
              </a:lnSpc>
              <a:buFont typeface="Wingdings 2" panose="05020102010507070707" pitchFamily="18" charset="2"/>
              <a:buNone/>
            </a:pPr>
            <a:r>
              <a:rPr lang="en-US" sz="1700" dirty="0"/>
              <a:t>    </a:t>
            </a:r>
            <a:r>
              <a:rPr lang="en-US" sz="1700" dirty="0" err="1"/>
              <a:t>nextLocation</a:t>
            </a:r>
            <a:r>
              <a:rPr lang="en-US" sz="1700" dirty="0"/>
              <a:t> = 0;</a:t>
            </a:r>
          </a:p>
          <a:p>
            <a:pPr marL="36513" indent="0" eaLnBrk="1" hangingPunct="1">
              <a:lnSpc>
                <a:spcPct val="80000"/>
              </a:lnSpc>
              <a:buFont typeface="Wingdings 2" panose="05020102010507070707" pitchFamily="18" charset="2"/>
              <a:buNone/>
            </a:pPr>
            <a:r>
              <a:rPr lang="en-US" sz="1700" dirty="0"/>
              <a:t>    while ((</a:t>
            </a:r>
            <a:r>
              <a:rPr lang="en-US" sz="1700" dirty="0" err="1"/>
              <a:t>nextInChar</a:t>
            </a:r>
            <a:r>
              <a:rPr lang="en-US" sz="1700" dirty="0"/>
              <a:t> = </a:t>
            </a:r>
            <a:r>
              <a:rPr lang="en-US" sz="1700" dirty="0" err="1"/>
              <a:t>getchar</a:t>
            </a:r>
            <a:r>
              <a:rPr lang="en-US" sz="1700" dirty="0"/>
              <a:t>()) != '\n' &amp;&amp;</a:t>
            </a:r>
          </a:p>
          <a:p>
            <a:pPr marL="36513" indent="0" eaLnBrk="1" hangingPunct="1">
              <a:lnSpc>
                <a:spcPct val="80000"/>
              </a:lnSpc>
              <a:buFont typeface="Wingdings 2" panose="05020102010507070707" pitchFamily="18" charset="2"/>
              <a:buNone/>
            </a:pPr>
            <a:r>
              <a:rPr lang="en-US" sz="1700" dirty="0"/>
              <a:t>           </a:t>
            </a:r>
            <a:r>
              <a:rPr lang="en-US" sz="1700" dirty="0" err="1"/>
              <a:t>nextInChar</a:t>
            </a:r>
            <a:r>
              <a:rPr lang="en-US" sz="1700" dirty="0"/>
              <a:t> != EOF) {</a:t>
            </a:r>
          </a:p>
          <a:p>
            <a:pPr marL="36513" indent="0" eaLnBrk="1" hangingPunct="1">
              <a:lnSpc>
                <a:spcPct val="80000"/>
              </a:lnSpc>
              <a:buFont typeface="Wingdings 2" panose="05020102010507070707" pitchFamily="18" charset="2"/>
              <a:buNone/>
            </a:pPr>
            <a:r>
              <a:rPr lang="en-US" sz="1700" dirty="0"/>
              <a:t>        Buffer[</a:t>
            </a:r>
            <a:r>
              <a:rPr lang="en-US" sz="1700" dirty="0" err="1"/>
              <a:t>nextLocation</a:t>
            </a:r>
            <a:r>
              <a:rPr lang="en-US" sz="1700" dirty="0"/>
              <a:t>++] = </a:t>
            </a:r>
            <a:r>
              <a:rPr lang="en-US" sz="1700" dirty="0" err="1"/>
              <a:t>nextInChar</a:t>
            </a:r>
            <a:r>
              <a:rPr lang="en-US" sz="1700" dirty="0"/>
              <a:t>;</a:t>
            </a:r>
          </a:p>
          <a:p>
            <a:pPr marL="36513" indent="0" eaLnBrk="1" hangingPunct="1">
              <a:lnSpc>
                <a:spcPct val="80000"/>
              </a:lnSpc>
              <a:buFont typeface="Wingdings 2" panose="05020102010507070707" pitchFamily="18" charset="2"/>
              <a:buNone/>
            </a:pPr>
            <a:r>
              <a:rPr lang="en-US" sz="1700" dirty="0"/>
              <a:t>    </a:t>
            </a:r>
            <a:r>
              <a:rPr lang="en-US" sz="1700" dirty="0" smtClean="0"/>
              <a:t>}</a:t>
            </a:r>
          </a:p>
          <a:p>
            <a:pPr marL="36513" indent="0" eaLnBrk="1" hangingPunct="1">
              <a:lnSpc>
                <a:spcPct val="80000"/>
              </a:lnSpc>
              <a:buFont typeface="Wingdings 2" panose="05020102010507070707" pitchFamily="18" charset="2"/>
              <a:buNone/>
            </a:pPr>
            <a:r>
              <a:rPr lang="en-US" sz="1700" dirty="0"/>
              <a:t> </a:t>
            </a:r>
            <a:r>
              <a:rPr lang="en-US" sz="1700" dirty="0" err="1"/>
              <a:t>printf</a:t>
            </a:r>
            <a:r>
              <a:rPr lang="en-US" sz="1700" dirty="0"/>
              <a:t>("Input complete ");</a:t>
            </a:r>
          </a:p>
          <a:p>
            <a:pPr marL="36513" indent="0" eaLnBrk="1" hangingPunct="1">
              <a:lnSpc>
                <a:spcPct val="80000"/>
              </a:lnSpc>
              <a:buFont typeface="Wingdings 2" panose="05020102010507070707" pitchFamily="18" charset="2"/>
              <a:buNone/>
            </a:pPr>
            <a:r>
              <a:rPr lang="en-US" sz="1700" dirty="0"/>
              <a:t>}</a:t>
            </a:r>
          </a:p>
        </p:txBody>
      </p:sp>
    </p:spTree>
    <p:extLst>
      <p:ext uri="{BB962C8B-B14F-4D97-AF65-F5344CB8AC3E}">
        <p14:creationId xmlns:p14="http://schemas.microsoft.com/office/powerpoint/2010/main" val="138551372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5603" name="内容占位符 2"/>
          <p:cNvSpPr>
            <a:spLocks noGrp="1"/>
          </p:cNvSpPr>
          <p:nvPr>
            <p:ph idx="4294967295"/>
          </p:nvPr>
        </p:nvSpPr>
        <p:spPr/>
        <p:txBody>
          <a:bodyPr/>
          <a:lstStyle/>
          <a:p>
            <a:pPr eaLnBrk="1" hangingPunct="1">
              <a:lnSpc>
                <a:spcPct val="90000"/>
              </a:lnSpc>
            </a:pPr>
            <a:r>
              <a:rPr lang="en-US" sz="2800" dirty="0"/>
              <a:t>1. </a:t>
            </a:r>
            <a:r>
              <a:rPr lang="zh-CN" altLang="en-US" sz="2800" dirty="0"/>
              <a:t>使用</a:t>
            </a:r>
            <a:r>
              <a:rPr lang="en-US" sz="2800" dirty="0" err="1"/>
              <a:t>gcc</a:t>
            </a:r>
            <a:r>
              <a:rPr lang="zh-CN" altLang="en-US" sz="2800" dirty="0"/>
              <a:t>命令进行编译（</a:t>
            </a:r>
            <a:r>
              <a:rPr lang="zh-CN" altLang="en-US" sz="2800" dirty="0">
                <a:solidFill>
                  <a:srgbClr val="FF0000"/>
                </a:solidFill>
              </a:rPr>
              <a:t>务必需要</a:t>
            </a:r>
            <a:r>
              <a:rPr lang="en-US" sz="2800" dirty="0">
                <a:solidFill>
                  <a:srgbClr val="FF0000"/>
                </a:solidFill>
              </a:rPr>
              <a:t>-g</a:t>
            </a:r>
            <a:r>
              <a:rPr lang="zh-CN" altLang="en-US" sz="2800" dirty="0">
                <a:solidFill>
                  <a:srgbClr val="FF0000"/>
                </a:solidFill>
              </a:rPr>
              <a:t>选项</a:t>
            </a:r>
            <a:r>
              <a:rPr lang="zh-CN" altLang="en-US" sz="2800" dirty="0"/>
              <a:t>）</a:t>
            </a:r>
            <a:endParaRPr lang="en-US" sz="2800" dirty="0"/>
          </a:p>
          <a:p>
            <a:pPr eaLnBrk="1" hangingPunct="1">
              <a:lnSpc>
                <a:spcPct val="90000"/>
              </a:lnSpc>
              <a:buFont typeface="Wingdings 2" panose="05020102010507070707" pitchFamily="18" charset="2"/>
              <a:buNone/>
            </a:pPr>
            <a:r>
              <a:rPr lang="en-US" sz="2800" dirty="0"/>
              <a:t>	</a:t>
            </a:r>
            <a:r>
              <a:rPr lang="en-US" sz="2800" dirty="0" err="1"/>
              <a:t>gcc</a:t>
            </a:r>
            <a:r>
              <a:rPr lang="en-US" sz="2800" dirty="0"/>
              <a:t> </a:t>
            </a:r>
            <a:r>
              <a:rPr lang="en-US" sz="2800" dirty="0">
                <a:solidFill>
                  <a:srgbClr val="FF0000"/>
                </a:solidFill>
              </a:rPr>
              <a:t>–g</a:t>
            </a:r>
            <a:r>
              <a:rPr lang="en-US" sz="2800" dirty="0"/>
              <a:t> </a:t>
            </a:r>
            <a:r>
              <a:rPr lang="en-US" sz="2800" dirty="0" err="1" smtClean="0"/>
              <a:t>aa.c</a:t>
            </a:r>
            <a:r>
              <a:rPr lang="en-US" sz="2800" dirty="0" smtClean="0"/>
              <a:t> </a:t>
            </a:r>
            <a:r>
              <a:rPr lang="en-US" altLang="zh-CN" sz="2800" dirty="0"/>
              <a:t>–o </a:t>
            </a:r>
            <a:r>
              <a:rPr lang="en-US" altLang="zh-CN" sz="2800" dirty="0" err="1" smtClean="0"/>
              <a:t>aa</a:t>
            </a:r>
            <a:r>
              <a:rPr lang="en-US" altLang="zh-CN" sz="2800" dirty="0" smtClean="0"/>
              <a:t> </a:t>
            </a:r>
            <a:endParaRPr lang="en-US" sz="2800" dirty="0"/>
          </a:p>
          <a:p>
            <a:pPr eaLnBrk="1" hangingPunct="1">
              <a:lnSpc>
                <a:spcPct val="90000"/>
              </a:lnSpc>
            </a:pPr>
            <a:r>
              <a:rPr lang="en-US" sz="2800" dirty="0"/>
              <a:t>2. </a:t>
            </a:r>
            <a:r>
              <a:rPr lang="zh-CN" altLang="en-US" sz="2800" dirty="0"/>
              <a:t>启动</a:t>
            </a:r>
            <a:r>
              <a:rPr lang="en-US" sz="2800" dirty="0" err="1"/>
              <a:t>gdb</a:t>
            </a:r>
            <a:r>
              <a:rPr lang="zh-CN" altLang="en-US" sz="2800" dirty="0"/>
              <a:t>进行调试</a:t>
            </a:r>
            <a:endParaRPr lang="en-US" sz="2800" dirty="0"/>
          </a:p>
          <a:p>
            <a:pPr eaLnBrk="1" hangingPunct="1">
              <a:lnSpc>
                <a:spcPct val="90000"/>
              </a:lnSpc>
              <a:buFont typeface="Wingdings 2" panose="05020102010507070707" pitchFamily="18" charset="2"/>
              <a:buNone/>
            </a:pPr>
            <a:r>
              <a:rPr lang="en-US" sz="2800" dirty="0"/>
              <a:t>	</a:t>
            </a:r>
            <a:r>
              <a:rPr lang="en-US" sz="2800" dirty="0" err="1"/>
              <a:t>gdb</a:t>
            </a:r>
            <a:r>
              <a:rPr lang="en-US" sz="2800" dirty="0"/>
              <a:t> </a:t>
            </a:r>
            <a:r>
              <a:rPr lang="en-US" sz="2800" dirty="0" err="1" smtClean="0"/>
              <a:t>aa</a:t>
            </a:r>
            <a:endParaRPr lang="en-US" sz="2800" dirty="0"/>
          </a:p>
          <a:p>
            <a:pPr eaLnBrk="1" hangingPunct="1">
              <a:lnSpc>
                <a:spcPct val="90000"/>
              </a:lnSpc>
            </a:pPr>
            <a:r>
              <a:rPr lang="en-US" sz="2800" dirty="0"/>
              <a:t>3.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pitchFamily="18" charset="2"/>
              <a:buNone/>
            </a:pPr>
            <a:r>
              <a:rPr lang="en-US" sz="2800" dirty="0"/>
              <a:t>	r (or run)</a:t>
            </a:r>
          </a:p>
          <a:p>
            <a:pPr eaLnBrk="1" hangingPunct="1">
              <a:lnSpc>
                <a:spcPct val="90000"/>
              </a:lnSpc>
            </a:pPr>
            <a:r>
              <a:rPr lang="en-US" sz="2800" dirty="0"/>
              <a:t>4. </a:t>
            </a:r>
            <a:r>
              <a:rPr lang="zh-CN" altLang="en-US" sz="2800" dirty="0"/>
              <a:t>根据逻辑找出问题，可附加使用</a:t>
            </a:r>
            <a:r>
              <a:rPr lang="en-US" sz="2800" dirty="0"/>
              <a:t>list</a:t>
            </a:r>
            <a:r>
              <a:rPr lang="zh-CN" altLang="en-US" sz="2800" dirty="0"/>
              <a:t>查看代码</a:t>
            </a:r>
            <a:endParaRPr lang="en-US" sz="2800" dirty="0"/>
          </a:p>
          <a:p>
            <a:pPr eaLnBrk="1" hangingPunct="1">
              <a:lnSpc>
                <a:spcPct val="90000"/>
              </a:lnSpc>
              <a:buFont typeface="Wingdings 2" panose="05020102010507070707" pitchFamily="18" charset="2"/>
              <a:buNone/>
            </a:pPr>
            <a:r>
              <a:rPr lang="en-US" sz="2800" dirty="0"/>
              <a:t>	l (or list)</a:t>
            </a:r>
          </a:p>
        </p:txBody>
      </p:sp>
    </p:spTree>
    <p:extLst>
      <p:ext uri="{BB962C8B-B14F-4D97-AF65-F5344CB8AC3E}">
        <p14:creationId xmlns:p14="http://schemas.microsoft.com/office/powerpoint/2010/main" val="3785231495"/>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6627" name="内容占位符 2"/>
          <p:cNvSpPr>
            <a:spLocks noGrp="1"/>
          </p:cNvSpPr>
          <p:nvPr>
            <p:ph idx="4294967295"/>
          </p:nvPr>
        </p:nvSpPr>
        <p:spPr/>
        <p:txBody>
          <a:bodyPr/>
          <a:lstStyle/>
          <a:p>
            <a:pPr eaLnBrk="1" hangingPunct="1">
              <a:lnSpc>
                <a:spcPct val="90000"/>
              </a:lnSpc>
            </a:pPr>
            <a:r>
              <a:rPr lang="en-US" sz="2800" dirty="0"/>
              <a:t>5. </a:t>
            </a:r>
            <a:r>
              <a:rPr lang="zh-CN" altLang="en-US" sz="2800" dirty="0"/>
              <a:t>使用</a:t>
            </a:r>
            <a:r>
              <a:rPr lang="en-US" sz="2800" dirty="0"/>
              <a:t>break</a:t>
            </a:r>
            <a:r>
              <a:rPr lang="zh-CN" altLang="en-US" sz="2800" dirty="0"/>
              <a:t>命令设置断点</a:t>
            </a:r>
            <a:endParaRPr lang="en-US" sz="2800" dirty="0"/>
          </a:p>
          <a:p>
            <a:pPr eaLnBrk="1" hangingPunct="1">
              <a:lnSpc>
                <a:spcPct val="90000"/>
              </a:lnSpc>
              <a:buFont typeface="Wingdings 2" panose="05020102010507070707" pitchFamily="18" charset="2"/>
              <a:buNone/>
            </a:pPr>
            <a:r>
              <a:rPr lang="en-US" sz="2800" dirty="0"/>
              <a:t>	</a:t>
            </a:r>
            <a:r>
              <a:rPr lang="en-US" sz="2600" dirty="0"/>
              <a:t>b (or break) </a:t>
            </a:r>
            <a:r>
              <a:rPr lang="en-US" sz="2600" dirty="0" err="1"/>
              <a:t>lineNumber</a:t>
            </a:r>
            <a:r>
              <a:rPr lang="en-US" sz="2600" dirty="0"/>
              <a:t> or </a:t>
            </a:r>
            <a:r>
              <a:rPr lang="en-US" sz="2600" dirty="0" err="1"/>
              <a:t>functionName</a:t>
            </a:r>
            <a:endParaRPr lang="en-US" sz="2600" dirty="0"/>
          </a:p>
          <a:p>
            <a:pPr eaLnBrk="1" hangingPunct="1">
              <a:lnSpc>
                <a:spcPct val="90000"/>
              </a:lnSpc>
            </a:pPr>
            <a:r>
              <a:rPr lang="en-US" sz="2800" dirty="0"/>
              <a:t>6.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pitchFamily="18" charset="2"/>
              <a:buNone/>
            </a:pPr>
            <a:r>
              <a:rPr lang="en-US" sz="2800" dirty="0"/>
              <a:t>	r (or run)</a:t>
            </a:r>
          </a:p>
          <a:p>
            <a:pPr eaLnBrk="1" hangingPunct="1">
              <a:lnSpc>
                <a:spcPct val="90000"/>
              </a:lnSpc>
            </a:pPr>
            <a:r>
              <a:rPr lang="en-US" sz="2800" dirty="0"/>
              <a:t>7. </a:t>
            </a:r>
            <a:r>
              <a:rPr lang="zh-CN" altLang="en-US" sz="2800" dirty="0"/>
              <a:t>使用</a:t>
            </a:r>
            <a:r>
              <a:rPr lang="en-US" sz="2800" dirty="0"/>
              <a:t>watch</a:t>
            </a:r>
            <a:r>
              <a:rPr lang="zh-CN" altLang="en-US" sz="2800" dirty="0"/>
              <a:t>命令指定需要跟踪的变量</a:t>
            </a:r>
            <a:endParaRPr lang="en-US" sz="2800" dirty="0"/>
          </a:p>
          <a:p>
            <a:pPr eaLnBrk="1" hangingPunct="1">
              <a:lnSpc>
                <a:spcPct val="90000"/>
              </a:lnSpc>
              <a:buFont typeface="Wingdings 2" panose="05020102010507070707" pitchFamily="18" charset="2"/>
              <a:buNone/>
            </a:pPr>
            <a:r>
              <a:rPr lang="en-US" sz="2800" dirty="0"/>
              <a:t>	watch Buffer</a:t>
            </a:r>
          </a:p>
          <a:p>
            <a:pPr eaLnBrk="1" hangingPunct="1">
              <a:lnSpc>
                <a:spcPct val="90000"/>
              </a:lnSpc>
            </a:pPr>
            <a:r>
              <a:rPr lang="en-US" sz="2800" dirty="0"/>
              <a:t>8. </a:t>
            </a:r>
            <a:r>
              <a:rPr lang="zh-CN" altLang="en-US" sz="2800" dirty="0"/>
              <a:t>按照终端提示输入</a:t>
            </a:r>
            <a:r>
              <a:rPr lang="en-US" sz="2800" dirty="0"/>
              <a:t>input</a:t>
            </a:r>
            <a:r>
              <a:rPr lang="zh-CN" altLang="en-US" sz="2800" dirty="0" smtClean="0"/>
              <a:t>字符串</a:t>
            </a:r>
            <a:endParaRPr lang="en-US" sz="2800" dirty="0"/>
          </a:p>
        </p:txBody>
      </p:sp>
    </p:spTree>
    <p:extLst>
      <p:ext uri="{BB962C8B-B14F-4D97-AF65-F5344CB8AC3E}">
        <p14:creationId xmlns:p14="http://schemas.microsoft.com/office/powerpoint/2010/main" val="3966806150"/>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52600" y="25401"/>
            <a:ext cx="5771749" cy="6832600"/>
          </a:xfrm>
          <a:prstGeom prst="rect">
            <a:avLst/>
          </a:prstGeom>
        </p:spPr>
      </p:pic>
    </p:spTree>
    <p:extLst>
      <p:ext uri="{BB962C8B-B14F-4D97-AF65-F5344CB8AC3E}">
        <p14:creationId xmlns:p14="http://schemas.microsoft.com/office/powerpoint/2010/main" val="851093247"/>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dirty="0" smtClean="0"/>
              <a:t>Vi</a:t>
            </a:r>
            <a:r>
              <a:rPr lang="zh-CN" altLang="en-US" dirty="0" smtClean="0"/>
              <a:t>编辑器</a:t>
            </a:r>
            <a:endParaRPr lang="en-US" altLang="zh-CN" dirty="0" smtClean="0"/>
          </a:p>
          <a:p>
            <a:pPr eaLnBrk="1" hangingPunct="1"/>
            <a:r>
              <a:rPr kumimoji="0" lang="en-US" altLang="zh-CN" b="1" dirty="0" smtClean="0"/>
              <a:t>GCC</a:t>
            </a:r>
            <a:r>
              <a:rPr kumimoji="0" lang="zh-CN" altLang="en-US" b="1" dirty="0" smtClean="0"/>
              <a:t>工具链</a:t>
            </a:r>
            <a:endParaRPr kumimoji="0" lang="en-US" altLang="zh-CN" b="1" dirty="0" smtClean="0"/>
          </a:p>
          <a:p>
            <a:pPr eaLnBrk="1" hangingPunct="1"/>
            <a:r>
              <a:rPr lang="en-US" altLang="zh-CN" dirty="0" err="1" smtClean="0">
                <a:solidFill>
                  <a:srgbClr val="FF0000"/>
                </a:solidFill>
              </a:rPr>
              <a:t>Objdump</a:t>
            </a:r>
            <a:r>
              <a:rPr lang="zh-CN" altLang="en-US" dirty="0" smtClean="0">
                <a:solidFill>
                  <a:srgbClr val="FF0000"/>
                </a:solidFill>
              </a:rPr>
              <a:t>工具</a:t>
            </a:r>
            <a:endParaRPr kumimoji="0" lang="en-US" altLang="zh-CN" dirty="0" smtClean="0">
              <a:solidFill>
                <a:srgbClr val="FF0000"/>
              </a:solidFill>
            </a:endParaRPr>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16970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3328370" cy="565976"/>
          </a:xfrm>
          <a:prstGeom prst="rect">
            <a:avLst/>
          </a:prstGeom>
          <a:noFill/>
        </p:spPr>
        <p:txBody>
          <a:bodyPr wrap="square" lIns="72823" tIns="36411" rIns="72823" bIns="36411" rtlCol="0">
            <a:spAutoFit/>
          </a:bodyPr>
          <a:lstStyle/>
          <a:p>
            <a:pPr algn="l"/>
            <a:r>
              <a:rPr lang="en-US" altLang="zh-CN" sz="3200" dirty="0" err="1">
                <a:latin typeface="宋体" pitchFamily="2" charset="-122"/>
                <a:ea typeface="宋体" pitchFamily="2" charset="-122"/>
              </a:rPr>
              <a:t>Objdump</a:t>
            </a:r>
            <a:r>
              <a:rPr lang="zh-CN" altLang="en-US" sz="3200" dirty="0">
                <a:latin typeface="宋体" pitchFamily="2" charset="-122"/>
                <a:ea typeface="宋体" pitchFamily="2" charset="-122"/>
              </a:rPr>
              <a:t>简介</a:t>
            </a:r>
            <a:endParaRPr lang="en-US" altLang="zh-CN" sz="3200" dirty="0">
              <a:latin typeface="宋体" pitchFamily="2" charset="-122"/>
              <a:ea typeface="宋体" pitchFamily="2" charset="-122"/>
            </a:endParaRPr>
          </a:p>
        </p:txBody>
      </p:sp>
      <p:sp>
        <p:nvSpPr>
          <p:cNvPr id="3" name="矩形 2"/>
          <p:cNvSpPr/>
          <p:nvPr/>
        </p:nvSpPr>
        <p:spPr>
          <a:xfrm>
            <a:off x="782779" y="3224166"/>
            <a:ext cx="7424824" cy="2227969"/>
          </a:xfrm>
          <a:prstGeom prst="rect">
            <a:avLst/>
          </a:prstGeom>
        </p:spPr>
        <p:txBody>
          <a:bodyPr wrap="square" lIns="72823" tIns="36411" rIns="72823" bIns="36411">
            <a:spAutoFit/>
          </a:bodyPr>
          <a:lstStyle/>
          <a:p>
            <a:pPr algn="l"/>
            <a:r>
              <a:rPr lang="zh-CN" altLang="en-US" sz="2000" dirty="0">
                <a:latin typeface="宋体" pitchFamily="2" charset="-122"/>
                <a:ea typeface="宋体" pitchFamily="2" charset="-122"/>
              </a:rPr>
              <a:t>反汇编的原因有以下：</a:t>
            </a:r>
          </a:p>
          <a:p>
            <a:pPr algn="l"/>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逆向破解。</a:t>
            </a:r>
          </a:p>
          <a:p>
            <a:pPr algn="l"/>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调试程序时，反汇编代码可以</a:t>
            </a:r>
            <a:r>
              <a:rPr lang="zh-CN" altLang="en-US" sz="2000" dirty="0" smtClean="0">
                <a:latin typeface="宋体" pitchFamily="2" charset="-122"/>
                <a:ea typeface="宋体" pitchFamily="2" charset="-122"/>
              </a:rPr>
              <a:t>帮助理解程序，</a:t>
            </a:r>
            <a:r>
              <a:rPr lang="zh-CN" altLang="en-US" sz="2000" dirty="0">
                <a:latin typeface="宋体" pitchFamily="2" charset="-122"/>
                <a:ea typeface="宋体" pitchFamily="2" charset="-122"/>
              </a:rPr>
              <a:t>尤其是在理解链接脚本、链接地址等概念时。</a:t>
            </a:r>
          </a:p>
          <a:p>
            <a:pPr algn="l"/>
            <a:r>
              <a:rPr lang="en-US" altLang="zh-CN" sz="2000" dirty="0">
                <a:latin typeface="宋体" pitchFamily="2" charset="-122"/>
                <a:ea typeface="宋体" pitchFamily="2" charset="-122"/>
              </a:rPr>
              <a:t>3. </a:t>
            </a:r>
            <a:r>
              <a:rPr lang="zh-CN" altLang="en-US" sz="2000" dirty="0">
                <a:latin typeface="宋体" pitchFamily="2" charset="-122"/>
                <a:ea typeface="宋体" pitchFamily="2" charset="-122"/>
              </a:rPr>
              <a:t>把</a:t>
            </a:r>
            <a:r>
              <a:rPr lang="en-US" altLang="zh-CN" sz="2000" dirty="0">
                <a:latin typeface="宋体" pitchFamily="2" charset="-122"/>
                <a:ea typeface="宋体" pitchFamily="2" charset="-122"/>
              </a:rPr>
              <a:t>C</a:t>
            </a:r>
            <a:r>
              <a:rPr lang="zh-CN" altLang="en-US" sz="2000" dirty="0">
                <a:latin typeface="宋体" pitchFamily="2" charset="-122"/>
                <a:ea typeface="宋体" pitchFamily="2" charset="-122"/>
              </a:rPr>
              <a:t>语言源代码编译链接生成的可执行程序反汇编后得到对应的汇编代码，可以帮助我们理解</a:t>
            </a:r>
            <a:r>
              <a:rPr lang="en-US" altLang="zh-CN" sz="2000" dirty="0">
                <a:latin typeface="宋体" pitchFamily="2" charset="-122"/>
                <a:ea typeface="宋体" pitchFamily="2" charset="-122"/>
              </a:rPr>
              <a:t>C</a:t>
            </a:r>
            <a:r>
              <a:rPr lang="zh-CN" altLang="en-US" sz="2000" dirty="0">
                <a:latin typeface="宋体" pitchFamily="2" charset="-122"/>
                <a:ea typeface="宋体" pitchFamily="2" charset="-122"/>
              </a:rPr>
              <a:t>语言和汇编语言之间的对应关系。非常有助于深入理解</a:t>
            </a:r>
            <a:r>
              <a:rPr lang="en-US" altLang="zh-CN" sz="2000" dirty="0">
                <a:latin typeface="宋体" pitchFamily="2" charset="-122"/>
                <a:ea typeface="宋体" pitchFamily="2" charset="-122"/>
              </a:rPr>
              <a:t>C</a:t>
            </a:r>
            <a:r>
              <a:rPr lang="zh-CN" altLang="en-US" sz="2000" dirty="0">
                <a:latin typeface="宋体" pitchFamily="2" charset="-122"/>
                <a:ea typeface="宋体" pitchFamily="2" charset="-122"/>
              </a:rPr>
              <a:t>语言。</a:t>
            </a:r>
          </a:p>
        </p:txBody>
      </p:sp>
      <p:sp>
        <p:nvSpPr>
          <p:cNvPr id="4" name="矩形 3"/>
          <p:cNvSpPr/>
          <p:nvPr/>
        </p:nvSpPr>
        <p:spPr>
          <a:xfrm>
            <a:off x="782779" y="1175826"/>
            <a:ext cx="7680853" cy="1612416"/>
          </a:xfrm>
          <a:prstGeom prst="rect">
            <a:avLst/>
          </a:prstGeom>
        </p:spPr>
        <p:txBody>
          <a:bodyPr wrap="square" lIns="72823" tIns="36411" rIns="72823" bIns="36411">
            <a:spAutoFit/>
          </a:bodyPr>
          <a:lstStyle/>
          <a:p>
            <a:pPr algn="l"/>
            <a:r>
              <a:rPr lang="en-US" altLang="zh-CN" sz="2000" dirty="0" err="1" smtClean="0">
                <a:latin typeface="宋体" pitchFamily="2" charset="-122"/>
                <a:ea typeface="宋体" pitchFamily="2" charset="-122"/>
              </a:rPr>
              <a:t>objdump</a:t>
            </a:r>
            <a:r>
              <a:rPr lang="zh-CN" altLang="en-US" sz="2000" dirty="0" smtClean="0">
                <a:latin typeface="宋体" pitchFamily="2" charset="-122"/>
                <a:ea typeface="宋体" pitchFamily="2" charset="-122"/>
              </a:rPr>
              <a:t>是</a:t>
            </a:r>
            <a:r>
              <a:rPr lang="zh-CN" altLang="en-US" sz="2000" dirty="0">
                <a:latin typeface="宋体" pitchFamily="2" charset="-122"/>
                <a:ea typeface="宋体" pitchFamily="2" charset="-122"/>
              </a:rPr>
              <a:t>以一种可阅读的格式让你更多地了解二进制文件可能带有的附加信息。对于一般只想让自己程序跑起来的程序员，这个命令没有更多意义，对于想进一步了解系统的程序员，应该掌握这种工具，至少你可以自己写写</a:t>
            </a:r>
            <a:r>
              <a:rPr lang="en-US" altLang="zh-CN" sz="2000" dirty="0" err="1">
                <a:latin typeface="宋体" pitchFamily="2" charset="-122"/>
                <a:ea typeface="宋体" pitchFamily="2" charset="-122"/>
              </a:rPr>
              <a:t>shellcode</a:t>
            </a:r>
            <a:r>
              <a:rPr lang="zh-CN" altLang="en-US" sz="2000" dirty="0">
                <a:latin typeface="宋体" pitchFamily="2" charset="-122"/>
                <a:ea typeface="宋体" pitchFamily="2" charset="-122"/>
              </a:rPr>
              <a:t>了，或者看看人家给的</a:t>
            </a:r>
            <a:r>
              <a:rPr lang="en-US" altLang="zh-CN" sz="2000" dirty="0">
                <a:latin typeface="宋体" pitchFamily="2" charset="-122"/>
                <a:ea typeface="宋体" pitchFamily="2" charset="-122"/>
              </a:rPr>
              <a:t>exploit</a:t>
            </a:r>
            <a:r>
              <a:rPr lang="zh-CN" altLang="en-US" sz="2000" dirty="0">
                <a:latin typeface="宋体" pitchFamily="2" charset="-122"/>
                <a:ea typeface="宋体" pitchFamily="2" charset="-122"/>
              </a:rPr>
              <a:t>中的</a:t>
            </a:r>
            <a:r>
              <a:rPr lang="en-US" altLang="zh-CN" sz="2000" dirty="0" err="1">
                <a:latin typeface="宋体" pitchFamily="2" charset="-122"/>
                <a:ea typeface="宋体" pitchFamily="2" charset="-122"/>
              </a:rPr>
              <a:t>shellcode</a:t>
            </a:r>
            <a:r>
              <a:rPr lang="zh-CN" altLang="en-US" sz="2000" dirty="0">
                <a:latin typeface="宋体" pitchFamily="2" charset="-122"/>
                <a:ea typeface="宋体" pitchFamily="2" charset="-122"/>
              </a:rPr>
              <a:t>是什么东西。</a:t>
            </a:r>
          </a:p>
        </p:txBody>
      </p:sp>
    </p:spTree>
    <p:extLst>
      <p:ext uri="{BB962C8B-B14F-4D97-AF65-F5344CB8AC3E}">
        <p14:creationId xmlns:p14="http://schemas.microsoft.com/office/powerpoint/2010/main" val="767062354"/>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2"/>
</p:tagLst>
</file>

<file path=ppt/tags/tag10.xml><?xml version="1.0" encoding="utf-8"?>
<p:tagLst xmlns:a="http://schemas.openxmlformats.org/drawingml/2006/main" xmlns:r="http://schemas.openxmlformats.org/officeDocument/2006/relationships" xmlns:p="http://schemas.openxmlformats.org/presentationml/2006/main">
  <p:tag name="TIMING" val="|46.2"/>
</p:tagLst>
</file>

<file path=ppt/tags/tag11.xml><?xml version="1.0" encoding="utf-8"?>
<p:tagLst xmlns:a="http://schemas.openxmlformats.org/drawingml/2006/main" xmlns:r="http://schemas.openxmlformats.org/officeDocument/2006/relationships" xmlns:p="http://schemas.openxmlformats.org/presentationml/2006/main">
  <p:tag name="TIMING" val="|46.2"/>
</p:tagLst>
</file>

<file path=ppt/tags/tag12.xml><?xml version="1.0" encoding="utf-8"?>
<p:tagLst xmlns:a="http://schemas.openxmlformats.org/drawingml/2006/main" xmlns:r="http://schemas.openxmlformats.org/officeDocument/2006/relationships" xmlns:p="http://schemas.openxmlformats.org/presentationml/2006/main">
  <p:tag name="TIMING" val="|46.2"/>
</p:tagLst>
</file>

<file path=ppt/tags/tag13.xml><?xml version="1.0" encoding="utf-8"?>
<p:tagLst xmlns:a="http://schemas.openxmlformats.org/drawingml/2006/main" xmlns:r="http://schemas.openxmlformats.org/officeDocument/2006/relationships" xmlns:p="http://schemas.openxmlformats.org/presentationml/2006/main">
  <p:tag name="TIMING" val="|46.2"/>
</p:tagLst>
</file>

<file path=ppt/tags/tag14.xml><?xml version="1.0" encoding="utf-8"?>
<p:tagLst xmlns:a="http://schemas.openxmlformats.org/drawingml/2006/main" xmlns:r="http://schemas.openxmlformats.org/officeDocument/2006/relationships" xmlns:p="http://schemas.openxmlformats.org/presentationml/2006/main">
  <p:tag name="TIMING" val="|46.2"/>
</p:tagLst>
</file>

<file path=ppt/tags/tag15.xml><?xml version="1.0" encoding="utf-8"?>
<p:tagLst xmlns:a="http://schemas.openxmlformats.org/drawingml/2006/main" xmlns:r="http://schemas.openxmlformats.org/officeDocument/2006/relationships" xmlns:p="http://schemas.openxmlformats.org/presentationml/2006/main">
  <p:tag name="TIMING" val="|46.2"/>
</p:tagLst>
</file>

<file path=ppt/tags/tag16.xml><?xml version="1.0" encoding="utf-8"?>
<p:tagLst xmlns:a="http://schemas.openxmlformats.org/drawingml/2006/main" xmlns:r="http://schemas.openxmlformats.org/officeDocument/2006/relationships" xmlns:p="http://schemas.openxmlformats.org/presentationml/2006/main">
  <p:tag name="TIMING" val="|46.2"/>
</p:tagLst>
</file>

<file path=ppt/tags/tag17.xml><?xml version="1.0" encoding="utf-8"?>
<p:tagLst xmlns:a="http://schemas.openxmlformats.org/drawingml/2006/main" xmlns:r="http://schemas.openxmlformats.org/officeDocument/2006/relationships" xmlns:p="http://schemas.openxmlformats.org/presentationml/2006/main">
  <p:tag name="TIMING" val="|46.2"/>
</p:tagLst>
</file>

<file path=ppt/tags/tag18.xml><?xml version="1.0" encoding="utf-8"?>
<p:tagLst xmlns:a="http://schemas.openxmlformats.org/drawingml/2006/main" xmlns:r="http://schemas.openxmlformats.org/officeDocument/2006/relationships" xmlns:p="http://schemas.openxmlformats.org/presentationml/2006/main">
  <p:tag name="TIMING" val="|46.2"/>
</p:tagLst>
</file>

<file path=ppt/tags/tag19.xml><?xml version="1.0" encoding="utf-8"?>
<p:tagLst xmlns:a="http://schemas.openxmlformats.org/drawingml/2006/main" xmlns:r="http://schemas.openxmlformats.org/officeDocument/2006/relationships" xmlns:p="http://schemas.openxmlformats.org/presentationml/2006/main">
  <p:tag name="TIMING" val="|46.2"/>
</p:tagLst>
</file>

<file path=ppt/tags/tag2.xml><?xml version="1.0" encoding="utf-8"?>
<p:tagLst xmlns:a="http://schemas.openxmlformats.org/drawingml/2006/main" xmlns:r="http://schemas.openxmlformats.org/officeDocument/2006/relationships" xmlns:p="http://schemas.openxmlformats.org/presentationml/2006/main">
  <p:tag name="TIMING" val="|46.2"/>
</p:tagLst>
</file>

<file path=ppt/tags/tag3.xml><?xml version="1.0" encoding="utf-8"?>
<p:tagLst xmlns:a="http://schemas.openxmlformats.org/drawingml/2006/main" xmlns:r="http://schemas.openxmlformats.org/officeDocument/2006/relationships" xmlns:p="http://schemas.openxmlformats.org/presentationml/2006/main">
  <p:tag name="TIMING" val="|46.2"/>
</p:tagLst>
</file>

<file path=ppt/tags/tag4.xml><?xml version="1.0" encoding="utf-8"?>
<p:tagLst xmlns:a="http://schemas.openxmlformats.org/drawingml/2006/main" xmlns:r="http://schemas.openxmlformats.org/officeDocument/2006/relationships" xmlns:p="http://schemas.openxmlformats.org/presentationml/2006/main">
  <p:tag name="TIMING" val="|46.2"/>
</p:tagLst>
</file>

<file path=ppt/tags/tag5.xml><?xml version="1.0" encoding="utf-8"?>
<p:tagLst xmlns:a="http://schemas.openxmlformats.org/drawingml/2006/main" xmlns:r="http://schemas.openxmlformats.org/officeDocument/2006/relationships" xmlns:p="http://schemas.openxmlformats.org/presentationml/2006/main">
  <p:tag name="TIMING" val="|46.2"/>
</p:tagLst>
</file>

<file path=ppt/tags/tag6.xml><?xml version="1.0" encoding="utf-8"?>
<p:tagLst xmlns:a="http://schemas.openxmlformats.org/drawingml/2006/main" xmlns:r="http://schemas.openxmlformats.org/officeDocument/2006/relationships" xmlns:p="http://schemas.openxmlformats.org/presentationml/2006/main">
  <p:tag name="TIMING" val="|46.2"/>
</p:tagLst>
</file>

<file path=ppt/tags/tag7.xml><?xml version="1.0" encoding="utf-8"?>
<p:tagLst xmlns:a="http://schemas.openxmlformats.org/drawingml/2006/main" xmlns:r="http://schemas.openxmlformats.org/officeDocument/2006/relationships" xmlns:p="http://schemas.openxmlformats.org/presentationml/2006/main">
  <p:tag name="TIMING" val="|46.2"/>
</p:tagLst>
</file>

<file path=ppt/tags/tag8.xml><?xml version="1.0" encoding="utf-8"?>
<p:tagLst xmlns:a="http://schemas.openxmlformats.org/drawingml/2006/main" xmlns:r="http://schemas.openxmlformats.org/officeDocument/2006/relationships" xmlns:p="http://schemas.openxmlformats.org/presentationml/2006/main">
  <p:tag name="TIMING" val="|46.2"/>
</p:tagLst>
</file>

<file path=ppt/tags/tag9.xml><?xml version="1.0" encoding="utf-8"?>
<p:tagLst xmlns:a="http://schemas.openxmlformats.org/drawingml/2006/main" xmlns:r="http://schemas.openxmlformats.org/officeDocument/2006/relationships" xmlns:p="http://schemas.openxmlformats.org/presentationml/2006/main">
  <p:tag name="TIMING" val="|46.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13007</TotalTime>
  <Pages>0</Pages>
  <Words>6040</Words>
  <Characters>0</Characters>
  <Application>Microsoft Office PowerPoint</Application>
  <PresentationFormat>全屏显示(4:3)</PresentationFormat>
  <Lines>0</Lines>
  <Paragraphs>767</Paragraphs>
  <Slides>106</Slides>
  <Notes>0</Notes>
  <HiddenSlides>0</HiddenSlides>
  <MMClips>0</MMClips>
  <ScaleCrop>false</ScaleCrop>
  <HeadingPairs>
    <vt:vector size="4" baseType="variant">
      <vt:variant>
        <vt:lpstr>主题</vt:lpstr>
      </vt:variant>
      <vt:variant>
        <vt:i4>2</vt:i4>
      </vt:variant>
      <vt:variant>
        <vt:lpstr>幻灯片标题</vt:lpstr>
      </vt:variant>
      <vt:variant>
        <vt:i4>106</vt:i4>
      </vt:variant>
    </vt:vector>
  </HeadingPairs>
  <TitlesOfParts>
    <vt:vector size="108" baseType="lpstr">
      <vt:lpstr>Title Slide</vt:lpstr>
      <vt:lpstr>Title and Content</vt:lpstr>
      <vt:lpstr>PowerPoint 演示文稿</vt:lpstr>
      <vt:lpstr>Outline</vt:lpstr>
      <vt:lpstr>操作系统概念</vt:lpstr>
      <vt:lpstr>操作系统简介—Linux</vt:lpstr>
      <vt:lpstr>Linux历史-追溯到UNIX</vt:lpstr>
      <vt:lpstr>Linux历史-追溯到UNIX</vt:lpstr>
      <vt:lpstr>Linux历史-追溯到UNIX</vt:lpstr>
      <vt:lpstr>Linux历史</vt:lpstr>
      <vt:lpstr>Linux历史</vt:lpstr>
      <vt:lpstr>Linux简介-Linux发型版举例</vt:lpstr>
      <vt:lpstr>Linux简介-Linux发型版举例</vt:lpstr>
      <vt:lpstr>操作系统的三个部分</vt:lpstr>
      <vt:lpstr>PowerPoint 演示文稿</vt:lpstr>
      <vt:lpstr>Shell</vt:lpstr>
      <vt:lpstr>Shell简介</vt:lpstr>
      <vt:lpstr>Shell</vt:lpstr>
      <vt:lpstr>Shell</vt:lpstr>
      <vt:lpstr>Shell</vt:lpstr>
      <vt:lpstr>ssh secure shell 下载</vt:lpstr>
      <vt:lpstr>ssh secure shell 安装</vt:lpstr>
      <vt:lpstr>ssh secure shell 安装</vt:lpstr>
      <vt:lpstr>ssh secure shell 安装</vt:lpstr>
      <vt:lpstr>一、如何把Linux终端搬到了Windows下？  1、在窗口上左键点击快速登录，弹出登录远端主机的登录窗口</vt:lpstr>
      <vt:lpstr>  2、输入远端的IP地址和主机用户名</vt:lpstr>
      <vt:lpstr>3、输入IP地址和用户名后，点击链接按键，客户端与主机链接成功后就会弹出输入密码的对话框（用户名为学号）</vt:lpstr>
      <vt:lpstr>4、输入密码，点击确认按钮，如果用户名和密码输入正确的话，就会进入主界面（密码为bupt+学号，如bupt2015211422）</vt:lpstr>
      <vt:lpstr>成功登陆</vt:lpstr>
      <vt:lpstr>Outline</vt:lpstr>
      <vt:lpstr>Shell常用命令</vt:lpstr>
      <vt:lpstr>Linux文件系统</vt:lpstr>
      <vt:lpstr>Linux文件系统</vt:lpstr>
      <vt:lpstr>常用目录操作命令</vt:lpstr>
      <vt:lpstr>pwd命令</vt:lpstr>
      <vt:lpstr>pwd命令（续）</vt:lpstr>
      <vt:lpstr>cd命令</vt:lpstr>
      <vt:lpstr>示例：cd命令的使用。</vt:lpstr>
      <vt:lpstr>ls命令</vt:lpstr>
      <vt:lpstr>ls命令（续）</vt:lpstr>
      <vt:lpstr>示例：ls命令的使用。</vt:lpstr>
      <vt:lpstr>示例：ls命令的使用。（续）</vt:lpstr>
      <vt:lpstr>示例：ls命令的使用。（续）</vt:lpstr>
      <vt:lpstr>dir命令</vt:lpstr>
      <vt:lpstr>mkdir命令</vt:lpstr>
      <vt:lpstr>rmdir命令</vt:lpstr>
      <vt:lpstr>（2）文件操作命令</vt:lpstr>
      <vt:lpstr>常用文件操作命令：</vt:lpstr>
      <vt:lpstr>cat 命令</vt:lpstr>
      <vt:lpstr>cat使用示例</vt:lpstr>
      <vt:lpstr>more命令</vt:lpstr>
      <vt:lpstr>less命令</vt:lpstr>
      <vt:lpstr>head、tail命令</vt:lpstr>
      <vt:lpstr>cp命令</vt:lpstr>
      <vt:lpstr>mv命令</vt:lpstr>
      <vt:lpstr>rm命令</vt:lpstr>
      <vt:lpstr>find命令</vt:lpstr>
      <vt:lpstr>touch命令</vt:lpstr>
      <vt:lpstr>ln命令</vt:lpstr>
      <vt:lpstr>PowerPoint 演示文稿</vt:lpstr>
      <vt:lpstr>shell命令基础</vt:lpstr>
      <vt:lpstr>shell命令基础</vt:lpstr>
      <vt:lpstr>shell命令基础</vt:lpstr>
      <vt:lpstr>Outline</vt:lpstr>
      <vt:lpstr>Vi编辑器的简介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简介</vt:lpstr>
      <vt:lpstr>简介</vt:lpstr>
      <vt:lpstr>文件类型</vt:lpstr>
      <vt:lpstr>起步（演示</vt:lpstr>
      <vt:lpstr>基本用法</vt:lpstr>
      <vt:lpstr>编译选项</vt:lpstr>
      <vt:lpstr>编译选项(optimize.c)</vt:lpstr>
      <vt:lpstr>编译选项</vt:lpstr>
      <vt:lpstr>编译选项</vt:lpstr>
      <vt:lpstr>编译选项</vt:lpstr>
      <vt:lpstr>PowerPoint 演示文稿</vt:lpstr>
      <vt:lpstr>GDB的概述</vt:lpstr>
      <vt:lpstr>GDB的使用方法</vt:lpstr>
      <vt:lpstr>GDB的常用命令   </vt:lpstr>
      <vt:lpstr>GDB的常用命令   </vt:lpstr>
      <vt:lpstr>GDB的常用命令   </vt:lpstr>
      <vt:lpstr>调试例子(文件名aa.c)</vt:lpstr>
      <vt:lpstr>调试操作举例</vt:lpstr>
      <vt:lpstr>调试操作举例</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user</cp:lastModifiedBy>
  <cp:revision>258</cp:revision>
  <cp:lastPrinted>2011-08-30T03:47:10Z</cp:lastPrinted>
  <dcterms:created xsi:type="dcterms:W3CDTF">2012-08-28T17:04:18Z</dcterms:created>
  <dcterms:modified xsi:type="dcterms:W3CDTF">2018-10-26T02:12:25Z</dcterms:modified>
</cp:coreProperties>
</file>